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28"/>
  </p:notesMasterIdLst>
  <p:sldIdLst>
    <p:sldId id="259" r:id="rId9"/>
    <p:sldId id="261" r:id="rId10"/>
    <p:sldId id="269" r:id="rId11"/>
    <p:sldId id="270" r:id="rId12"/>
    <p:sldId id="271" r:id="rId13"/>
    <p:sldId id="262" r:id="rId14"/>
    <p:sldId id="263" r:id="rId15"/>
    <p:sldId id="264" r:id="rId16"/>
    <p:sldId id="277" r:id="rId17"/>
    <p:sldId id="278" r:id="rId18"/>
    <p:sldId id="265" r:id="rId19"/>
    <p:sldId id="276" r:id="rId20"/>
    <p:sldId id="266" r:id="rId21"/>
    <p:sldId id="281" r:id="rId22"/>
    <p:sldId id="280" r:id="rId23"/>
    <p:sldId id="267" r:id="rId24"/>
    <p:sldId id="279" r:id="rId25"/>
    <p:sldId id="268" r:id="rId26"/>
    <p:sldId id="25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E1DB5-2736-4BA9-996E-DF47DA3F8CCF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D1E5D-609B-4D06-9B4A-736C0CE4B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26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B27CA2-CF75-4C48-AAB1-40CD82919AF1}" type="slidenum">
              <a:rPr lang="ru-RU" altLang="ru-RU" smtClean="0">
                <a:solidFill>
                  <a:prstClr val="black"/>
                </a:solidFill>
              </a:rPr>
              <a:pPr/>
              <a:t>17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7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0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9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59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66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239350" y="6507342"/>
            <a:ext cx="20116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C0504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© Фокина Лидия Петровна </a:t>
            </a:r>
            <a:endParaRPr lang="ru-RU" sz="800" dirty="0">
              <a:solidFill>
                <a:srgbClr val="C0504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65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36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02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45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66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10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7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01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99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53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13.04.2017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59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4D6A6-28CA-49A4-9576-D962B40D6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26DE1-D097-4FEC-A3A3-7C7945B98F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24507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87ED-9213-4825-843C-189FC6FC24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8521-815C-4D3F-A285-33675985A4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8718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67EF-F506-4332-8185-F97CAA0881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FAB1-0329-4A86-A765-42B736D200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0474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0CFF9-2FF1-4E39-AAE9-E9451B220C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20C6-449F-43CC-9BD3-32087B67CD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01974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B183-48C4-4CB1-ABF4-23B3DB4D8F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0E36-6370-4AEF-AE3C-4310E95B3B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7809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D55D-B81E-4CF9-904A-8D147B8B7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7B10-1D07-4D29-88C0-05AB77A9CC2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4280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CD5-1C7B-4D92-96AB-6161F76539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1DD16-DC00-4304-879A-5A0EAEA90B9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0059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8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A61E-A448-43CD-9D15-F49759212A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CE8B5-68CF-476F-AE65-6376E42B7D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08691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FCCC6-7057-45FB-BFFB-A14BF33E5B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D0AE-A4F4-4368-A231-0824F77054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79718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2820-F7FC-4798-89D2-3E875E4EF7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64C7-6CD4-473E-915F-4A6674383D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51129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1191-6832-4DE4-86A3-BAF8AAB15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8DAE-A6E5-4046-A926-31E544E46B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77079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4D6A6-28CA-49A4-9576-D962B40D6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26DE1-D097-4FEC-A3A3-7C7945B98F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54494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87ED-9213-4825-843C-189FC6FC24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8521-815C-4D3F-A285-33675985A4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12859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67EF-F506-4332-8185-F97CAA0881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FAB1-0329-4A86-A765-42B736D200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7605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0CFF9-2FF1-4E39-AAE9-E9451B220C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20C6-449F-43CC-9BD3-32087B67CD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338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B183-48C4-4CB1-ABF4-23B3DB4D8F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0E36-6370-4AEF-AE3C-4310E95B3B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656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D55D-B81E-4CF9-904A-8D147B8B7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7B10-1D07-4D29-88C0-05AB77A9CC2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082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8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CD5-1C7B-4D92-96AB-6161F76539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1DD16-DC00-4304-879A-5A0EAEA90B9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2624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A61E-A448-43CD-9D15-F49759212A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CE8B5-68CF-476F-AE65-6376E42B7D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39964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FCCC6-7057-45FB-BFFB-A14BF33E5B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D0AE-A4F4-4368-A231-0824F77054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50648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2820-F7FC-4798-89D2-3E875E4EF7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64C7-6CD4-473E-915F-4A6674383D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3393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1191-6832-4DE4-86A3-BAF8AAB15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8DAE-A6E5-4046-A926-31E544E46B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8307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4D6A6-28CA-49A4-9576-D962B40D6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26DE1-D097-4FEC-A3A3-7C7945B98F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66820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87ED-9213-4825-843C-189FC6FC24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8521-815C-4D3F-A285-33675985A4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6628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67EF-F506-4332-8185-F97CAA0881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FAB1-0329-4A86-A765-42B736D200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57753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0CFF9-2FF1-4E39-AAE9-E9451B220C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20C6-449F-43CC-9BD3-32087B67CD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35609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B183-48C4-4CB1-ABF4-23B3DB4D8F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0E36-6370-4AEF-AE3C-4310E95B3B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1946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0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D55D-B81E-4CF9-904A-8D147B8B7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7B10-1D07-4D29-88C0-05AB77A9CC2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40199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CD5-1C7B-4D92-96AB-6161F76539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1DD16-DC00-4304-879A-5A0EAEA90B9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17035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A61E-A448-43CD-9D15-F49759212A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CE8B5-68CF-476F-AE65-6376E42B7D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26629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FCCC6-7057-45FB-BFFB-A14BF33E5B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D0AE-A4F4-4368-A231-0824F77054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4177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2820-F7FC-4798-89D2-3E875E4EF7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64C7-6CD4-473E-915F-4A6674383D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96590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1191-6832-4DE4-86A3-BAF8AAB15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8DAE-A6E5-4046-A926-31E544E46B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598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4D6A6-28CA-49A4-9576-D962B40D6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26DE1-D097-4FEC-A3A3-7C7945B98F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9672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87ED-9213-4825-843C-189FC6FC24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8521-815C-4D3F-A285-33675985A4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7563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67EF-F506-4332-8185-F97CAA0881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FAB1-0329-4A86-A765-42B736D200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15020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0CFF9-2FF1-4E39-AAE9-E9451B220C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20C6-449F-43CC-9BD3-32087B67CD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7443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644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B183-48C4-4CB1-ABF4-23B3DB4D8F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0E36-6370-4AEF-AE3C-4310E95B3B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1689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D55D-B81E-4CF9-904A-8D147B8B7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7B10-1D07-4D29-88C0-05AB77A9CC2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90213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CD5-1C7B-4D92-96AB-6161F76539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1DD16-DC00-4304-879A-5A0EAEA90B9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974452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A61E-A448-43CD-9D15-F49759212A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CE8B5-68CF-476F-AE65-6376E42B7D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984157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FCCC6-7057-45FB-BFFB-A14BF33E5B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D0AE-A4F4-4368-A231-0824F77054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57714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2820-F7FC-4798-89D2-3E875E4EF7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64C7-6CD4-473E-915F-4A6674383D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26380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1191-6832-4DE4-86A3-BAF8AAB15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8DAE-A6E5-4046-A926-31E544E46B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6179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4D6A6-28CA-49A4-9576-D962B40D6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26DE1-D097-4FEC-A3A3-7C7945B98F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408188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87ED-9213-4825-843C-189FC6FC24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8521-815C-4D3F-A285-33675985A4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65379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67EF-F506-4332-8185-F97CAA0881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FAB1-0329-4A86-A765-42B736D200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408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698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0CFF9-2FF1-4E39-AAE9-E9451B220C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20C6-449F-43CC-9BD3-32087B67CD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710354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B183-48C4-4CB1-ABF4-23B3DB4D8F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0E36-6370-4AEF-AE3C-4310E95B3B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92651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D55D-B81E-4CF9-904A-8D147B8B7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7B10-1D07-4D29-88C0-05AB77A9CC2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98717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CD5-1C7B-4D92-96AB-6161F76539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1DD16-DC00-4304-879A-5A0EAEA90B9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083814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A61E-A448-43CD-9D15-F49759212A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CE8B5-68CF-476F-AE65-6376E42B7D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1985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FCCC6-7057-45FB-BFFB-A14BF33E5B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D0AE-A4F4-4368-A231-0824F77054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41718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2820-F7FC-4798-89D2-3E875E4EF7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64C7-6CD4-473E-915F-4A6674383D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75653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1191-6832-4DE4-86A3-BAF8AAB15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8DAE-A6E5-4046-A926-31E544E46B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57274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4D6A6-28CA-49A4-9576-D962B40D6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26DE1-D097-4FEC-A3A3-7C7945B98F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76862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87ED-9213-4825-843C-189FC6FC24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8521-815C-4D3F-A285-33675985A4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910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67EF-F506-4332-8185-F97CAA0881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FAB1-0329-4A86-A765-42B736D200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57646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0CFF9-2FF1-4E39-AAE9-E9451B220C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20C6-449F-43CC-9BD3-32087B67CD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8244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B183-48C4-4CB1-ABF4-23B3DB4D8F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0E36-6370-4AEF-AE3C-4310E95B3B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64785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D55D-B81E-4CF9-904A-8D147B8B7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7B10-1D07-4D29-88C0-05AB77A9CC2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997235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CD5-1C7B-4D92-96AB-6161F76539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1DD16-DC00-4304-879A-5A0EAEA90B9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705247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A61E-A448-43CD-9D15-F49759212A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CE8B5-68CF-476F-AE65-6376E42B7D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485477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FCCC6-7057-45FB-BFFB-A14BF33E5B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D0AE-A4F4-4368-A231-0824F77054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444165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2820-F7FC-4798-89D2-3E875E4EF7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64C7-6CD4-473E-915F-4A6674383D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08169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1191-6832-4DE4-86A3-BAF8AAB15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8DAE-A6E5-4046-A926-31E544E46B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392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1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C27EB-D117-46DC-A33F-AB18E38655A1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49B4B-31E6-4618-9899-01995DC94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33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39349" y="188640"/>
            <a:ext cx="2016224" cy="6552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2447595" y="188640"/>
            <a:ext cx="9529501" cy="6526508"/>
          </a:xfrm>
          <a:prstGeom prst="rect">
            <a:avLst/>
          </a:prstGeom>
          <a:blipFill>
            <a:blip r:embed="rId1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10032437" y="0"/>
            <a:ext cx="21595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9BBB59">
                    <a:lumMod val="75000"/>
                  </a:srgbClr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© Фокина Лидия Петровна </a:t>
            </a:r>
            <a:endParaRPr lang="ru-RU" sz="800" dirty="0">
              <a:solidFill>
                <a:srgbClr val="9BBB5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" descr="http://www.playcast.ru/uploads/2015/02/09/12027652.png"/>
          <p:cNvPicPr>
            <a:picLocks noChangeAspect="1" noChangeArrowheads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39349" y="332657"/>
            <a:ext cx="4314199" cy="6408712"/>
          </a:xfrm>
          <a:prstGeom prst="rect">
            <a:avLst/>
          </a:prstGeom>
          <a:noFill/>
        </p:spPr>
      </p:pic>
      <p:pic>
        <p:nvPicPr>
          <p:cNvPr id="45" name="Picture 4" descr="http://img-fotki.yandex.ru/get/5409/47407354.274/0_8e961_2109d486_S.png"/>
          <p:cNvPicPr>
            <a:picLocks noChangeAspect="1" noChangeArrowheads="1"/>
          </p:cNvPicPr>
          <p:nvPr userDrawn="1"/>
        </p:nvPicPr>
        <p:blipFill>
          <a:blip r:embed="rId15" cstate="email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32437" y="5733257"/>
            <a:ext cx="1905000" cy="895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12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  <a:endParaRPr lang="en-US" altLang="ru-RU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  <a:endParaRPr lang="en-US" altLang="ru-RU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1A111A-BD5A-4ED0-87F5-804A537EE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63C4F-D595-445E-9F66-627EDB48E89B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950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  <a:endParaRPr lang="en-US" altLang="ru-RU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  <a:endParaRPr lang="en-US" altLang="ru-RU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1A111A-BD5A-4ED0-87F5-804A537EE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63C4F-D595-445E-9F66-627EDB48E89B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829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  <a:endParaRPr lang="en-US" altLang="ru-RU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  <a:endParaRPr lang="en-US" altLang="ru-RU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1A111A-BD5A-4ED0-87F5-804A537EE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63C4F-D595-445E-9F66-627EDB48E89B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5774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  <a:endParaRPr lang="en-US" altLang="ru-RU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  <a:endParaRPr lang="en-US" altLang="ru-RU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1A111A-BD5A-4ED0-87F5-804A537EE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63C4F-D595-445E-9F66-627EDB48E89B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1983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  <a:endParaRPr lang="en-US" altLang="ru-RU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  <a:endParaRPr lang="en-US" altLang="ru-RU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1A111A-BD5A-4ED0-87F5-804A537EE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63C4F-D595-445E-9F66-627EDB48E89B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8264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  <a:endParaRPr lang="en-US" altLang="ru-RU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  <a:endParaRPr lang="en-US" altLang="ru-RU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1A111A-BD5A-4ED0-87F5-804A537EE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63C4F-D595-445E-9F66-627EDB48E89B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2769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9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3204" y="274638"/>
            <a:ext cx="8649195" cy="1143000"/>
          </a:xfrm>
        </p:spPr>
        <p:txBody>
          <a:bodyPr/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МБОУ СОШ с. </a:t>
            </a:r>
            <a:r>
              <a:rPr lang="ru-RU" sz="2400" b="1" dirty="0" err="1" smtClean="0">
                <a:latin typeface="Georgia" panose="02040502050405020303" pitchFamily="18" charset="0"/>
              </a:rPr>
              <a:t>Афанасьево</a:t>
            </a:r>
            <a:r>
              <a:rPr lang="ru-RU" sz="2400" b="1" dirty="0" smtClean="0">
                <a:latin typeface="Georgia" panose="02040502050405020303" pitchFamily="18" charset="0"/>
              </a:rPr>
              <a:t> </a:t>
            </a:r>
            <a:r>
              <a:rPr lang="ru-RU" sz="2400" b="1" dirty="0" err="1" smtClean="0">
                <a:latin typeface="Georgia" panose="02040502050405020303" pitchFamily="18" charset="0"/>
              </a:rPr>
              <a:t>Измалковского</a:t>
            </a:r>
            <a:r>
              <a:rPr lang="ru-RU" sz="2400" b="1" dirty="0" smtClean="0">
                <a:latin typeface="Georgia" panose="02040502050405020303" pitchFamily="18" charset="0"/>
              </a:rPr>
              <a:t> района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3203" y="866899"/>
            <a:ext cx="9037123" cy="525926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</a:t>
            </a:r>
            <a:r>
              <a:rPr lang="ru-RU" sz="3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ОПЫТ РАБОТЫ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КЛАССНОГО РУКОВОДИТЕЛЯ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2400" b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Georgia" panose="02040502050405020303" pitchFamily="18" charset="0"/>
              </a:rPr>
              <a:t>Подготовила: </a:t>
            </a:r>
          </a:p>
          <a:p>
            <a:pPr marL="0" indent="0">
              <a:buNone/>
            </a:pPr>
            <a:r>
              <a:rPr lang="ru-RU" sz="2400" b="1" dirty="0" smtClean="0">
                <a:latin typeface="Georgia" panose="02040502050405020303" pitchFamily="18" charset="0"/>
              </a:rPr>
              <a:t>учитель высшей квалификационной категории </a:t>
            </a:r>
          </a:p>
          <a:p>
            <a:pPr marL="0" indent="0">
              <a:buNone/>
            </a:pPr>
            <a:r>
              <a:rPr lang="ru-RU" sz="2400" b="1" dirty="0" err="1" smtClean="0">
                <a:latin typeface="Georgia" panose="02040502050405020303" pitchFamily="18" charset="0"/>
              </a:rPr>
              <a:t>Подколзина</a:t>
            </a:r>
            <a:r>
              <a:rPr lang="ru-RU" sz="2400" b="1" dirty="0" smtClean="0">
                <a:latin typeface="Georgia" panose="02040502050405020303" pitchFamily="18" charset="0"/>
              </a:rPr>
              <a:t> Ольга Николаевна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4" name="Бетховен_-_К Элиз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8694" y="5821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757986"/>
          </a:xfrm>
        </p:spPr>
        <p:txBody>
          <a:bodyPr/>
          <a:lstStyle/>
          <a:p>
            <a:r>
              <a:rPr lang="ru-RU" altLang="ru-RU" sz="4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Мы за здоровый образ жизни</a:t>
            </a: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3556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5284" y="1316567"/>
            <a:ext cx="2802467" cy="2802467"/>
          </a:xfrm>
        </p:spPr>
      </p:pic>
      <p:sp>
        <p:nvSpPr>
          <p:cNvPr id="23557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355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567" y="1339851"/>
            <a:ext cx="3996267" cy="2637367"/>
          </a:xfrm>
        </p:spPr>
      </p:pic>
      <p:pic>
        <p:nvPicPr>
          <p:cNvPr id="23559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1" y="1308100"/>
            <a:ext cx="4053417" cy="26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10" descr="http://af.my1.ru/_ph/56/8660118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112684"/>
            <a:ext cx="3860800" cy="277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11" descr="http://af.my1.ru/_ph/50/6615426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4279" r="6000" b="11992"/>
          <a:stretch>
            <a:fillRect/>
          </a:stretch>
        </p:blipFill>
        <p:spPr bwMode="auto">
          <a:xfrm>
            <a:off x="9690100" y="3666067"/>
            <a:ext cx="2370667" cy="319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12" descr="http://af.my1.ru/_ph/56/969766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18" y="4112685"/>
            <a:ext cx="4008967" cy="271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1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Georgia" panose="02040502050405020303" pitchFamily="18" charset="0"/>
              </a:rPr>
              <a:t>Военно-патриотическое: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0716" y="1600201"/>
            <a:ext cx="8221683" cy="45259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 масштабных детско-юношеских мероприятиях и соревнованиях (юные спасатели,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юнармия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кадетское движение. Юные инспектора дорожного движения);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Участие в мероприятиях «Единых дней действий»;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46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591732"/>
          </a:xfrm>
        </p:spPr>
        <p:txBody>
          <a:bodyPr/>
          <a:lstStyle/>
          <a:p>
            <a:r>
              <a:rPr lang="ru-RU" altLang="ru-RU" sz="4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Мы помним</a:t>
            </a:r>
          </a:p>
        </p:txBody>
      </p:sp>
      <p:pic>
        <p:nvPicPr>
          <p:cNvPr id="2662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0285" y="1418167"/>
            <a:ext cx="1881716" cy="982133"/>
          </a:xfrm>
        </p:spPr>
      </p:pic>
      <p:pic>
        <p:nvPicPr>
          <p:cNvPr id="2662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1195918"/>
            <a:ext cx="1227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34" y="3412067"/>
            <a:ext cx="5202767" cy="344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3600"/>
            <a:ext cx="5204884" cy="344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 b="13783"/>
          <a:stretch>
            <a:fillRect/>
          </a:stretch>
        </p:blipFill>
        <p:spPr bwMode="auto">
          <a:xfrm>
            <a:off x="1064685" y="1168400"/>
            <a:ext cx="5200649" cy="259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7"/>
          <a:stretch>
            <a:fillRect/>
          </a:stretch>
        </p:blipFill>
        <p:spPr bwMode="auto">
          <a:xfrm>
            <a:off x="6096001" y="1153584"/>
            <a:ext cx="4161367" cy="26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8012" y="274638"/>
            <a:ext cx="8664388" cy="1143000"/>
          </a:xfrm>
        </p:spPr>
        <p:txBody>
          <a:bodyPr/>
          <a:lstStyle/>
          <a:p>
            <a:r>
              <a:rPr lang="ru-RU" b="1" dirty="0" smtClean="0">
                <a:latin typeface="Georgia" panose="02040502050405020303" pitchFamily="18" charset="0"/>
              </a:rPr>
              <a:t>Информационно-</a:t>
            </a:r>
            <a:r>
              <a:rPr lang="ru-RU" b="1" dirty="0" err="1" smtClean="0">
                <a:latin typeface="Georgia" panose="02040502050405020303" pitchFamily="18" charset="0"/>
              </a:rPr>
              <a:t>медийное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1974" y="1600201"/>
            <a:ext cx="7960426" cy="45259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Выпуск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школьных газет;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Выступление на школьной 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районной, областной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сценах;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Съёмки сюжетов из школьной жизни;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Встречи с журналистами региональных СМИ.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1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2914">
            <a:off x="7620001" y="861485"/>
            <a:ext cx="4313767" cy="287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09898"/>
          </a:xfrm>
        </p:spPr>
        <p:txBody>
          <a:bodyPr/>
          <a:lstStyle/>
          <a:p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Мы в движении</a:t>
            </a:r>
          </a:p>
        </p:txBody>
      </p:sp>
      <p:pic>
        <p:nvPicPr>
          <p:cNvPr id="22532" name="Picture 8" descr="http://shkola-1.my1.ru/1-Novosti/2016/10-24/rdsh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8251" y="1094318"/>
            <a:ext cx="2082800" cy="2406649"/>
          </a:xfrm>
          <a:noFill/>
        </p:spPr>
      </p:pic>
      <p:pic>
        <p:nvPicPr>
          <p:cNvPr id="2253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132">
            <a:off x="245534" y="918634"/>
            <a:ext cx="4180417" cy="275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3" b="5957"/>
          <a:stretch>
            <a:fillRect/>
          </a:stretch>
        </p:blipFill>
        <p:spPr bwMode="auto">
          <a:xfrm>
            <a:off x="2988733" y="3604685"/>
            <a:ext cx="6140451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4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762000"/>
          </a:xfrm>
        </p:spPr>
        <p:txBody>
          <a:bodyPr/>
          <a:lstStyle/>
          <a:p>
            <a:r>
              <a:rPr lang="ru-RU" altLang="ru-RU" sz="4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Мы артистичные</a:t>
            </a:r>
          </a:p>
        </p:txBody>
      </p:sp>
      <p:pic>
        <p:nvPicPr>
          <p:cNvPr id="2867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84" y="1706033"/>
            <a:ext cx="2540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29156" r="18256" b="7765"/>
          <a:stretch>
            <a:fillRect/>
          </a:stretch>
        </p:blipFill>
        <p:spPr bwMode="auto">
          <a:xfrm>
            <a:off x="203200" y="1248833"/>
            <a:ext cx="403225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29002" r="15355" b="16405"/>
          <a:stretch>
            <a:fillRect/>
          </a:stretch>
        </p:blipFill>
        <p:spPr bwMode="auto">
          <a:xfrm>
            <a:off x="5327651" y="3924301"/>
            <a:ext cx="5118100" cy="289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8792" r="-1115" b="13696"/>
          <a:stretch>
            <a:fillRect/>
          </a:stretch>
        </p:blipFill>
        <p:spPr>
          <a:xfrm>
            <a:off x="7469718" y="1187451"/>
            <a:ext cx="4449233" cy="2588683"/>
          </a:xfrm>
        </p:spPr>
      </p:pic>
      <p:pic>
        <p:nvPicPr>
          <p:cNvPr id="28679" name="Picture 4" descr="http://af.my1.ru/_ph/109/892633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-11429" r="-30627" b="11429"/>
          <a:stretch>
            <a:fillRect/>
          </a:stretch>
        </p:blipFill>
        <p:spPr bwMode="auto">
          <a:xfrm>
            <a:off x="1318684" y="3532717"/>
            <a:ext cx="497628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4224" y="274638"/>
            <a:ext cx="8718176" cy="1143000"/>
          </a:xfrm>
        </p:spPr>
        <p:txBody>
          <a:bodyPr/>
          <a:lstStyle/>
          <a:p>
            <a:r>
              <a:rPr lang="ru-RU" b="1" dirty="0">
                <a:latin typeface="Georgia" panose="02040502050405020303" pitchFamily="18" charset="0"/>
              </a:rPr>
              <a:t>Гражданская </a:t>
            </a:r>
            <a:r>
              <a:rPr lang="ru-RU" b="1" dirty="0" smtClean="0">
                <a:latin typeface="Georgia" panose="02040502050405020303" pitchFamily="18" charset="0"/>
              </a:rPr>
              <a:t>активность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8207" y="1237129"/>
            <a:ext cx="8953121" cy="4889036"/>
          </a:xfrm>
        </p:spPr>
        <p:txBody>
          <a:bodyPr/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Добровольческая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деятельность;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Изучение и охрана природы и животных, знакомство с родным краем;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Помощь в организации мероприятий в школьном музее; библиотеках, доме культуры;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Помощь ветеранам войны, людям пожилого возраста, инвалидам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Помощь в организации спортивных и образовательных мероприятий;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Встречи с ветеранами, воинами-интернационалистами;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Изучение истории своей страны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681566"/>
          </a:xfrm>
        </p:spPr>
        <p:txBody>
          <a:bodyPr/>
          <a:lstStyle/>
          <a:p>
            <a:r>
              <a:rPr lang="ru-RU" altLang="ru-RU" sz="4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Мы патриоты</a:t>
            </a:r>
          </a:p>
        </p:txBody>
      </p:sp>
      <p:pic>
        <p:nvPicPr>
          <p:cNvPr id="24579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2318" y="1604433"/>
            <a:ext cx="1367367" cy="1828800"/>
          </a:xfrm>
        </p:spPr>
      </p:pic>
      <p:pic>
        <p:nvPicPr>
          <p:cNvPr id="24580" name="Объект 4" descr="http://af.my1.ru/_nw/1/61875545.jpg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8484" r="9489" b="17383"/>
          <a:stretch>
            <a:fillRect/>
          </a:stretch>
        </p:blipFill>
        <p:spPr>
          <a:xfrm>
            <a:off x="7920567" y="1174751"/>
            <a:ext cx="4127500" cy="2755900"/>
          </a:xfrm>
        </p:spPr>
      </p:pic>
      <p:pic>
        <p:nvPicPr>
          <p:cNvPr id="24581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17" y="3850218"/>
            <a:ext cx="4061883" cy="304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9202" r="17326" b="16402"/>
          <a:stretch>
            <a:fillRect/>
          </a:stretch>
        </p:blipFill>
        <p:spPr bwMode="auto">
          <a:xfrm>
            <a:off x="2117" y="4030134"/>
            <a:ext cx="3937000" cy="284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26199" r="14301" b="3799"/>
          <a:stretch>
            <a:fillRect/>
          </a:stretch>
        </p:blipFill>
        <p:spPr bwMode="auto">
          <a:xfrm>
            <a:off x="8064501" y="3977218"/>
            <a:ext cx="4127500" cy="290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6402"/>
          <a:stretch>
            <a:fillRect/>
          </a:stretch>
        </p:blipFill>
        <p:spPr bwMode="auto">
          <a:xfrm>
            <a:off x="4212167" y="1350434"/>
            <a:ext cx="3551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/>
          <a:stretch>
            <a:fillRect/>
          </a:stretch>
        </p:blipFill>
        <p:spPr bwMode="auto">
          <a:xfrm>
            <a:off x="143933" y="1174751"/>
            <a:ext cx="3920067" cy="282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3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5724" y="1600201"/>
            <a:ext cx="7936675" cy="4525963"/>
          </a:xfrm>
        </p:spPr>
        <p:txBody>
          <a:bodyPr/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Воспитание 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детей есть </a:t>
            </a: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самосовершенствование </a:t>
            </a: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воспитателей. 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Л. Н.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Толстой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Uchitel__-_Pesnya_ob_uchitelyah_umorina.inf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2824" y="5821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359697" y="908721"/>
            <a:ext cx="7056783" cy="5348797"/>
            <a:chOff x="2187089" y="1009296"/>
            <a:chExt cx="6123681" cy="563122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7089" y="1009296"/>
              <a:ext cx="6123681" cy="2041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Шаблон презентации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«Школьный»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1555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3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Автор : Фокина Лидия Петровна,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3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3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МКОУ «СОШ ст. Евсино»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>
                  <a:solidFill>
                    <a:schemeClr val="accent3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dirty="0">
                  <a:solidFill>
                    <a:schemeClr val="accent3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 района Новосибирской области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3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2015</a:t>
              </a:r>
              <a:endParaRPr lang="ru-RU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5080" y="4406901"/>
            <a:ext cx="8467107" cy="1362075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душе каждого ребенка есть невидимые струны,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тронуть их умелой рукой,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красиво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зазвучат.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В. А. Сухомлинский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0046" y="427513"/>
            <a:ext cx="9616237" cy="2149432"/>
          </a:xfrm>
        </p:spPr>
        <p:txBody>
          <a:bodyPr/>
          <a:lstStyle/>
          <a:p>
            <a:pPr algn="r"/>
            <a:r>
              <a:rPr lang="ru-RU" sz="28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Если удачно выберете труд и вложите в него свою душу, то счастье само вас отыщет.</a:t>
            </a:r>
            <a:br>
              <a:rPr lang="ru-RU" sz="28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К.Д. Ушинский</a:t>
            </a:r>
            <a:endParaRPr lang="ru-RU" sz="2800" b="1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3" y="4406901"/>
            <a:ext cx="10722409" cy="136207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79376" y="2906713"/>
            <a:ext cx="8606117" cy="3951287"/>
          </a:xfrm>
        </p:spPr>
        <p:txBody>
          <a:bodyPr/>
          <a:lstStyle/>
          <a:p>
            <a:r>
              <a:rPr lang="ru-RU" altLang="ru-RU" sz="32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Воспитание – это один из сложнейших социальных процессов. Этот процесс реализуется через организацию деятельности детей, творческий подход классного руководителя и действенную помощь родителей. При таком подходе необходимо объединить такие понятия, как взаимодействие, сотрудничество, воспитательные отношения, педагогическая ситуация, социальная ситуация развития.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11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Georgia" panose="02040502050405020303" pitchFamily="18" charset="0"/>
              </a:rPr>
              <a:t>Притча о жёлуде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4564" y="995081"/>
            <a:ext cx="9287436" cy="5131083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Однажды к жёлудю подошёл Доброжелатель и сказал ему:</a:t>
            </a:r>
          </a:p>
          <a:p>
            <a:pPr marL="0" lvl="0" indent="0">
              <a:buNone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Жёлудь, я знаю, я проходил в школе, что ты — семя большого и </a:t>
            </a:r>
          </a:p>
          <a:p>
            <a:pPr marL="0" lvl="0" indent="0">
              <a:buNone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могучего дерева! И я думаю, что именно у тебя — большой потенциал. </a:t>
            </a:r>
          </a:p>
          <a:p>
            <a:pPr marL="0" lvl="0" indent="0">
              <a:buNone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Я вот посажу тебя у себя на даче и у меня вырастет красивый раскидистый клён. Я всегда мечтал о клёнах. Немного обучения. Немного труда — и ты станешь большим клёном. Я найму тебе репетиторов, я отдам тебя в школу клёнов, я повешу над твоим письменным столом картину «Клён»...</a:t>
            </a:r>
          </a:p>
          <a:p>
            <a:pPr marL="0" lvl="0" indent="0">
              <a:buNone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Однако мы все знаем, что жёлудь может стать только прекрасным и сильным — дубом, если за ним правильно ухаживать, к тому же. Или если ему просто повезёт вырасти в лесу.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Как Вы думаете, что вырастет из этого жёлудя?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Дуб.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Правда это будет очень неуверенный в себе дуб. Ведь ему постоянно намекали на то, что быть тем, кто он есть — плохо.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Но быть другим он просто не может!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3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Georgia" panose="02040502050405020303" pitchFamily="18" charset="0"/>
              </a:rPr>
              <a:t>Принцип жёлудя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1458" y="1116107"/>
            <a:ext cx="8915401" cy="5010058"/>
          </a:xfrm>
        </p:spPr>
        <p:txBody>
          <a:bodyPr/>
          <a:lstStyle/>
          <a:p>
            <a:pPr marL="0" lvl="0" indent="0" algn="just">
              <a:spcBef>
                <a:spcPct val="0"/>
              </a:spcBef>
              <a:buNone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Принцип жёлудя гласит, что самое значительное, быстрое и легкое развитие всегда связано с нашими природными способностями.</a:t>
            </a:r>
          </a:p>
          <a:p>
            <a:pPr marL="0" lvl="0" indent="0" algn="just">
              <a:spcBef>
                <a:spcPct val="0"/>
              </a:spcBef>
              <a:buNone/>
            </a:pPr>
            <a:endParaRPr lang="ru-RU" alt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0" lvl="0" indent="0" algn="just">
              <a:spcBef>
                <a:spcPct val="0"/>
              </a:spcBef>
              <a:buNone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Метафора жёлудя говорит о том, что большинство из нас пытается воспринимать других людей так, будто они могут измениться, как захотят. Но нам нужно воспринимать людей иначе: необходимо увидеть, какие семена в них скрыты. Как и дерево, каждый из нас несет в себе какие-то семена.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0506" y="274638"/>
            <a:ext cx="10161494" cy="1143000"/>
          </a:xfrm>
        </p:spPr>
        <p:txBody>
          <a:bodyPr/>
          <a:lstStyle/>
          <a:p>
            <a:r>
              <a:rPr lang="ru-RU" b="1" dirty="0" smtClean="0">
                <a:latin typeface="Georgia" panose="02040502050405020303" pitchFamily="18" charset="0"/>
              </a:rPr>
              <a:t>Цели воспитательной работы: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5928" y="1089213"/>
            <a:ext cx="8807825" cy="5036952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Формирование социально ответственного поведения, подготовить учащихся к будущей деятельности на пользу общества.</a:t>
            </a:r>
          </a:p>
          <a:p>
            <a:pPr lvl="0"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Подготовить учащихся к дальнейшему обучению, направленному на овладение будущей профессией.</a:t>
            </a:r>
          </a:p>
          <a:p>
            <a:pPr lvl="0"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Заботится о здоровье и жизни учащихся.</a:t>
            </a:r>
          </a:p>
          <a:p>
            <a:pPr lvl="0"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Помогать детям овладевать навыками самостоятельности (принятие решений, самовоспитание, самообразование).</a:t>
            </a:r>
          </a:p>
          <a:p>
            <a:pPr lvl="0"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Накапливать опыт общения с родителями, друзьями через совместные мероприятия.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8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388" y="274638"/>
            <a:ext cx="10766612" cy="1143000"/>
          </a:xfrm>
        </p:spPr>
        <p:txBody>
          <a:bodyPr/>
          <a:lstStyle/>
          <a:p>
            <a:r>
              <a:rPr lang="ru-RU" b="1" dirty="0" smtClean="0">
                <a:latin typeface="Georgia" panose="02040502050405020303" pitchFamily="18" charset="0"/>
              </a:rPr>
              <a:t>Задачи воспитательной работы: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0776" y="1009403"/>
            <a:ext cx="9341224" cy="5593103"/>
          </a:xfrm>
        </p:spPr>
        <p:txBody>
          <a:bodyPr/>
          <a:lstStyle/>
          <a:p>
            <a:pPr marL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 у учащихся   класса  общечеловеческих   норм морали (доброты, взаимопонимания, терпимости  по  отношению  к людям)</a:t>
            </a:r>
          </a:p>
          <a:p>
            <a:pPr marL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Повышения уровня воспитанности</a:t>
            </a:r>
          </a:p>
          <a:p>
            <a:pPr marL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 активной жизненной позиции, чувства долга, готовности  взять  на  себя ответственность</a:t>
            </a:r>
          </a:p>
          <a:p>
            <a:pPr marL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 высокой нравственности, эстетической и  физической культуры</a:t>
            </a:r>
          </a:p>
          <a:p>
            <a:pPr marL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 чувства коллективизма: навыков взаимопомощи</a:t>
            </a:r>
          </a:p>
          <a:p>
            <a:pPr marL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сознательного отношения к учению, развитие познавательных интересов учащихся.</a:t>
            </a:r>
          </a:p>
          <a:p>
            <a:pPr marL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Укрепление связи: семья –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91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Georgia" panose="02040502050405020303" pitchFamily="18" charset="0"/>
              </a:rPr>
              <a:t>Направления работы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8191" y="653143"/>
            <a:ext cx="9523138" cy="5473022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Личностное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u="sng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Творческое развитие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: занятия живописью, актёрским мастерством, танцевальные и вокальные кружки, игры в КВН, декоративно-прикладное искусство и народное творчество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u="sng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Популяризация профессий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: встречи с людьми разных профессий, участие в фестивалях и олимпиадах научно-технического творчества, знакомство с деятельностью предприятий, заводов, компаний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2800" u="sng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Здоровый образ жизни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: занятие физической культурой и спортом, правильное питание, участие в туристических походах, мероприятиях комплекса ГТО, спортивные игры, конкурсы и фестивали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17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746111"/>
          </a:xfrm>
        </p:spPr>
        <p:txBody>
          <a:bodyPr/>
          <a:lstStyle/>
          <a:p>
            <a:r>
              <a:rPr lang="ru-RU" altLang="ru-RU" sz="4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Учёба и труд рядом идут</a:t>
            </a:r>
          </a:p>
        </p:txBody>
      </p:sp>
      <p:pic>
        <p:nvPicPr>
          <p:cNvPr id="27651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283" y="1172633"/>
            <a:ext cx="4078817" cy="3058584"/>
          </a:xfrm>
        </p:spPr>
      </p:pic>
      <p:pic>
        <p:nvPicPr>
          <p:cNvPr id="27652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15192" r="-266" b="-7053"/>
          <a:stretch>
            <a:fillRect/>
          </a:stretch>
        </p:blipFill>
        <p:spPr>
          <a:xfrm>
            <a:off x="7912100" y="1189568"/>
            <a:ext cx="4303184" cy="3266017"/>
          </a:xfrm>
        </p:spPr>
      </p:pic>
      <p:pic>
        <p:nvPicPr>
          <p:cNvPr id="2765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74067"/>
            <a:ext cx="4053417" cy="267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226984"/>
            <a:ext cx="4049184" cy="268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7799" r="15350" b="12199"/>
          <a:stretch>
            <a:fillRect/>
          </a:stretch>
        </p:blipFill>
        <p:spPr bwMode="auto">
          <a:xfrm>
            <a:off x="4061884" y="3958167"/>
            <a:ext cx="4044949" cy="293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16400" b="16402"/>
          <a:stretch>
            <a:fillRect/>
          </a:stretch>
        </p:blipFill>
        <p:spPr bwMode="auto">
          <a:xfrm>
            <a:off x="3774017" y="1189567"/>
            <a:ext cx="4620683" cy="353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2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3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16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16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16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16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16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624</Words>
  <Application>Microsoft Office PowerPoint</Application>
  <PresentationFormat>Широкоэкранный</PresentationFormat>
  <Paragraphs>75</Paragraphs>
  <Slides>19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19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Monotype Corsiva</vt:lpstr>
      <vt:lpstr>Symbol</vt:lpstr>
      <vt:lpstr>Tahoma</vt:lpstr>
      <vt:lpstr>Times New Roman</vt:lpstr>
      <vt:lpstr>Тема Office</vt:lpstr>
      <vt:lpstr>1_Тема Office</vt:lpstr>
      <vt:lpstr>164</vt:lpstr>
      <vt:lpstr>1_164</vt:lpstr>
      <vt:lpstr>2_164</vt:lpstr>
      <vt:lpstr>3_164</vt:lpstr>
      <vt:lpstr>4_164</vt:lpstr>
      <vt:lpstr>5_164</vt:lpstr>
      <vt:lpstr>МБОУ СОШ с. Афанасьево Измалковского района</vt:lpstr>
      <vt:lpstr>В душе каждого ребенка есть невидимые струны, если тронуть их умелой рукой, они красиво зазвучат. В. А. Сухомлинский</vt:lpstr>
      <vt:lpstr>Презентация PowerPoint</vt:lpstr>
      <vt:lpstr>Притча о жёлуде</vt:lpstr>
      <vt:lpstr>Принцип жёлудя</vt:lpstr>
      <vt:lpstr>Цели воспитательной работы:</vt:lpstr>
      <vt:lpstr>Задачи воспитательной работы:</vt:lpstr>
      <vt:lpstr>Направления работы</vt:lpstr>
      <vt:lpstr>Учёба и труд рядом идут</vt:lpstr>
      <vt:lpstr>Мы за здоровый образ жизни</vt:lpstr>
      <vt:lpstr>Военно-патриотическое: </vt:lpstr>
      <vt:lpstr>Мы помним</vt:lpstr>
      <vt:lpstr>Информационно-медийное</vt:lpstr>
      <vt:lpstr>Мы в движении</vt:lpstr>
      <vt:lpstr>Мы артистичные</vt:lpstr>
      <vt:lpstr>Гражданская активность </vt:lpstr>
      <vt:lpstr>Мы патриоты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13</cp:revision>
  <dcterms:created xsi:type="dcterms:W3CDTF">2017-04-11T18:47:24Z</dcterms:created>
  <dcterms:modified xsi:type="dcterms:W3CDTF">2017-04-13T19:05:50Z</dcterms:modified>
</cp:coreProperties>
</file>