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257" r:id="rId9"/>
    <p:sldId id="33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42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CC33"/>
    <a:srgbClr val="FF9900"/>
    <a:srgbClr val="66FF33"/>
    <a:srgbClr val="660033"/>
    <a:srgbClr val="663300"/>
    <a:srgbClr val="99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 autoAdjust="0"/>
    <p:restoredTop sz="94660"/>
  </p:normalViewPr>
  <p:slideViewPr>
    <p:cSldViewPr>
      <p:cViewPr varScale="1">
        <p:scale>
          <a:sx n="103" d="100"/>
          <a:sy n="103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08EAB-C4D5-47B2-B6BD-11D3FFBEF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0789-9CE3-4674-BD17-2E81C1CCC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E230-C4E3-400C-9919-1FA245BC1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6720F-68A2-4DB6-91FE-B1394EE6D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5CC3-E705-4F70-B284-71926FC81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A87E-DE92-4187-8F27-6ABF4EEDD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1C3E-4AD0-4A1D-8C0C-8EE85BBA6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37A62-2BC4-4264-8D5F-4192D7ED6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7BE3-2CB8-41BA-B128-D3208CBB8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2B942-A3A5-48FA-9520-34E2040CA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EA3B-679A-4E3A-BF07-6181613EC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65BB-1517-471E-A088-1E840D8EB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4EE776-A330-4581-BE09-132C4A348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22.xml"/><Relationship Id="rId18" Type="http://schemas.openxmlformats.org/officeDocument/2006/relationships/slide" Target="slide25.xml"/><Relationship Id="rId26" Type="http://schemas.openxmlformats.org/officeDocument/2006/relationships/slide" Target="slide35.xml"/><Relationship Id="rId39" Type="http://schemas.openxmlformats.org/officeDocument/2006/relationships/slide" Target="slide48.xml"/><Relationship Id="rId3" Type="http://schemas.openxmlformats.org/officeDocument/2006/relationships/slide" Target="slide12.xml"/><Relationship Id="rId21" Type="http://schemas.openxmlformats.org/officeDocument/2006/relationships/slide" Target="slide30.xml"/><Relationship Id="rId34" Type="http://schemas.openxmlformats.org/officeDocument/2006/relationships/slide" Target="slide39.xml"/><Relationship Id="rId42" Type="http://schemas.openxmlformats.org/officeDocument/2006/relationships/slide" Target="slide44.xml"/><Relationship Id="rId47" Type="http://schemas.openxmlformats.org/officeDocument/2006/relationships/slide" Target="slide53.xml"/><Relationship Id="rId50" Type="http://schemas.openxmlformats.org/officeDocument/2006/relationships/slide" Target="slide60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50.xml"/><Relationship Id="rId25" Type="http://schemas.openxmlformats.org/officeDocument/2006/relationships/slide" Target="slide36.xml"/><Relationship Id="rId33" Type="http://schemas.openxmlformats.org/officeDocument/2006/relationships/slide" Target="slide40.xml"/><Relationship Id="rId38" Type="http://schemas.openxmlformats.org/officeDocument/2006/relationships/slide" Target="slide49.xml"/><Relationship Id="rId46" Type="http://schemas.openxmlformats.org/officeDocument/2006/relationships/slide" Target="slide54.xml"/><Relationship Id="rId2" Type="http://schemas.openxmlformats.org/officeDocument/2006/relationships/slide" Target="slide11.xml"/><Relationship Id="rId16" Type="http://schemas.openxmlformats.org/officeDocument/2006/relationships/slide" Target="slide37.xml"/><Relationship Id="rId20" Type="http://schemas.openxmlformats.org/officeDocument/2006/relationships/slide" Target="slide31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24" Type="http://schemas.openxmlformats.org/officeDocument/2006/relationships/slide" Target="slide27.xml"/><Relationship Id="rId32" Type="http://schemas.openxmlformats.org/officeDocument/2006/relationships/slide" Target="slide41.xml"/><Relationship Id="rId37" Type="http://schemas.openxmlformats.org/officeDocument/2006/relationships/slide" Target="slide43.xml"/><Relationship Id="rId40" Type="http://schemas.openxmlformats.org/officeDocument/2006/relationships/slide" Target="slide47.xml"/><Relationship Id="rId45" Type="http://schemas.openxmlformats.org/officeDocument/2006/relationships/slide" Target="slide55.xml"/><Relationship Id="rId53" Type="http://schemas.openxmlformats.org/officeDocument/2006/relationships/slide" Target="slide1.xml"/><Relationship Id="rId5" Type="http://schemas.openxmlformats.org/officeDocument/2006/relationships/slide" Target="slide14.xml"/><Relationship Id="rId15" Type="http://schemas.openxmlformats.org/officeDocument/2006/relationships/slide" Target="slide24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36" Type="http://schemas.openxmlformats.org/officeDocument/2006/relationships/slide" Target="slide51.xml"/><Relationship Id="rId49" Type="http://schemas.openxmlformats.org/officeDocument/2006/relationships/slide" Target="slide61.xml"/><Relationship Id="rId10" Type="http://schemas.openxmlformats.org/officeDocument/2006/relationships/slide" Target="slide19.xml"/><Relationship Id="rId19" Type="http://schemas.openxmlformats.org/officeDocument/2006/relationships/slide" Target="slide26.xml"/><Relationship Id="rId31" Type="http://schemas.openxmlformats.org/officeDocument/2006/relationships/slide" Target="slide42.xml"/><Relationship Id="rId44" Type="http://schemas.openxmlformats.org/officeDocument/2006/relationships/slide" Target="slide56.xml"/><Relationship Id="rId52" Type="http://schemas.openxmlformats.org/officeDocument/2006/relationships/slide" Target="slide58.xml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23.xml"/><Relationship Id="rId22" Type="http://schemas.openxmlformats.org/officeDocument/2006/relationships/slide" Target="slide29.xml"/><Relationship Id="rId27" Type="http://schemas.openxmlformats.org/officeDocument/2006/relationships/slide" Target="slide34.xml"/><Relationship Id="rId30" Type="http://schemas.openxmlformats.org/officeDocument/2006/relationships/slide" Target="slide45.xml"/><Relationship Id="rId35" Type="http://schemas.openxmlformats.org/officeDocument/2006/relationships/slide" Target="slide38.xml"/><Relationship Id="rId43" Type="http://schemas.openxmlformats.org/officeDocument/2006/relationships/slide" Target="slide57.xml"/><Relationship Id="rId48" Type="http://schemas.openxmlformats.org/officeDocument/2006/relationships/slide" Target="slide52.xml"/><Relationship Id="rId8" Type="http://schemas.openxmlformats.org/officeDocument/2006/relationships/slide" Target="slide17.xml"/><Relationship Id="rId51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Georgia" panose="02040502050405020303" pitchFamily="18" charset="0"/>
              </a:rPr>
              <a:t>МБОУ СОШ с. </a:t>
            </a:r>
            <a:r>
              <a:rPr lang="ru-RU" sz="3600" dirty="0" err="1" smtClean="0">
                <a:latin typeface="Georgia" panose="02040502050405020303" pitchFamily="18" charset="0"/>
              </a:rPr>
              <a:t>Афанасьево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>
                <a:latin typeface="Georgia" panose="02040502050405020303" pitchFamily="18" charset="0"/>
              </a:rPr>
              <a:t>И</a:t>
            </a:r>
            <a:r>
              <a:rPr lang="ru-RU" sz="3600" dirty="0" err="1" smtClean="0">
                <a:latin typeface="Georgia" panose="02040502050405020303" pitchFamily="18" charset="0"/>
              </a:rPr>
              <a:t>змалковского</a:t>
            </a:r>
            <a:r>
              <a:rPr lang="ru-RU" sz="3600" dirty="0" smtClean="0">
                <a:latin typeface="Georgia" panose="02040502050405020303" pitchFamily="18" charset="0"/>
              </a:rPr>
              <a:t> района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Открытый классный час:</a:t>
            </a:r>
            <a:endParaRPr lang="ru-RU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«Пути, которые мы выбираем»</a:t>
            </a:r>
            <a:endParaRPr lang="ru-RU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11 класс</a:t>
            </a: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Классный руководитель: </a:t>
            </a:r>
            <a:r>
              <a:rPr lang="ru-RU" dirty="0" err="1" smtClean="0">
                <a:latin typeface="Georgia" panose="02040502050405020303" pitchFamily="18" charset="0"/>
              </a:rPr>
              <a:t>Подколзина</a:t>
            </a:r>
            <a:r>
              <a:rPr lang="ru-RU" dirty="0" smtClean="0">
                <a:latin typeface="Georgia" panose="02040502050405020303" pitchFamily="18" charset="0"/>
              </a:rPr>
              <a:t> О. Н.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http://fb.ru/misc/i/gallery/14834/6169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8999"/>
            <a:ext cx="4320480" cy="269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91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 rot="5400000">
            <a:off x="-2767806" y="3064669"/>
            <a:ext cx="6472237" cy="720725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ПРОФЕССИИ ХХ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I </a:t>
            </a:r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ВЕКА</a:t>
            </a:r>
          </a:p>
        </p:txBody>
      </p:sp>
      <p:sp>
        <p:nvSpPr>
          <p:cNvPr id="2457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6035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АКТУАРИЙ</a:t>
            </a:r>
          </a:p>
        </p:txBody>
      </p:sp>
      <p:sp>
        <p:nvSpPr>
          <p:cNvPr id="2458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76517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АНАЛИТИК</a:t>
            </a:r>
          </a:p>
        </p:txBody>
      </p:sp>
      <p:sp>
        <p:nvSpPr>
          <p:cNvPr id="2458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126841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АНДЕРРАЙТЕР</a:t>
            </a:r>
          </a:p>
        </p:txBody>
      </p:sp>
      <p:sp>
        <p:nvSpPr>
          <p:cNvPr id="2458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177323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АУДИТОР</a:t>
            </a:r>
          </a:p>
        </p:txBody>
      </p:sp>
      <p:sp>
        <p:nvSpPr>
          <p:cNvPr id="2458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27647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АУДИТОР </a:t>
            </a:r>
          </a:p>
          <a:p>
            <a:pPr algn="ctr"/>
            <a:r>
              <a:rPr lang="ru-RU" sz="1200" b="1"/>
              <a:t>ВЕБ-САЙТОВ</a:t>
            </a:r>
          </a:p>
        </p:txBody>
      </p:sp>
      <p:sp>
        <p:nvSpPr>
          <p:cNvPr id="24584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78130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БАЙЕР</a:t>
            </a:r>
          </a:p>
        </p:txBody>
      </p:sp>
      <p:sp>
        <p:nvSpPr>
          <p:cNvPr id="24585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328453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БРЕНД-МЕНЕДЖЕР</a:t>
            </a:r>
          </a:p>
        </p:txBody>
      </p:sp>
      <p:sp>
        <p:nvSpPr>
          <p:cNvPr id="24586" name="AutoShape 1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378936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ВЕБ-САДОВНИК</a:t>
            </a:r>
          </a:p>
        </p:txBody>
      </p:sp>
      <p:sp>
        <p:nvSpPr>
          <p:cNvPr id="24587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29260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ГРИНКИПЕР</a:t>
            </a:r>
          </a:p>
        </p:txBody>
      </p:sp>
      <p:sp>
        <p:nvSpPr>
          <p:cNvPr id="24588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79742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ДЕВЕЛОПЕР</a:t>
            </a:r>
          </a:p>
        </p:txBody>
      </p:sp>
      <p:sp>
        <p:nvSpPr>
          <p:cNvPr id="24589" name="AutoShape 1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530066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ДЕКЛАРАНТ</a:t>
            </a:r>
          </a:p>
        </p:txBody>
      </p:sp>
      <p:sp>
        <p:nvSpPr>
          <p:cNvPr id="24590" name="AutoShape 16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580548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ДЖОББЕР</a:t>
            </a:r>
          </a:p>
        </p:txBody>
      </p:sp>
      <p:sp>
        <p:nvSpPr>
          <p:cNvPr id="24591" name="AutoShape 17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630872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ДИЛЕР</a:t>
            </a:r>
          </a:p>
        </p:txBody>
      </p:sp>
      <p:sp>
        <p:nvSpPr>
          <p:cNvPr id="24592" name="AutoShape 18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26035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ДИСТРИБЬЮТОР</a:t>
            </a:r>
          </a:p>
        </p:txBody>
      </p:sp>
      <p:sp>
        <p:nvSpPr>
          <p:cNvPr id="24593" name="AutoShape 19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26035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МЕНЕДЖЕР</a:t>
            </a:r>
          </a:p>
        </p:txBody>
      </p:sp>
      <p:sp>
        <p:nvSpPr>
          <p:cNvPr id="24594" name="AutoShape 20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26035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САУНДДИЗАЙНЕР</a:t>
            </a:r>
          </a:p>
        </p:txBody>
      </p:sp>
      <p:sp>
        <p:nvSpPr>
          <p:cNvPr id="24595" name="AutoShape 21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76517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ИМИДЖМЕЙКЕР</a:t>
            </a:r>
          </a:p>
        </p:txBody>
      </p:sp>
      <p:sp>
        <p:nvSpPr>
          <p:cNvPr id="24596" name="AutoShape 22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126841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ИНДЕНТ-АГЕНТ</a:t>
            </a:r>
          </a:p>
        </p:txBody>
      </p:sp>
      <p:sp>
        <p:nvSpPr>
          <p:cNvPr id="24597" name="AutoShape 23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378936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ЛАЙФ-КОУЧ</a:t>
            </a:r>
          </a:p>
        </p:txBody>
      </p:sp>
      <p:sp>
        <p:nvSpPr>
          <p:cNvPr id="24598" name="AutoShape 24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328453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КОРОБЕЙНИК</a:t>
            </a:r>
          </a:p>
        </p:txBody>
      </p:sp>
      <p:sp>
        <p:nvSpPr>
          <p:cNvPr id="24599" name="AutoShape 25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278130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КОУЧЕР</a:t>
            </a:r>
          </a:p>
        </p:txBody>
      </p:sp>
      <p:sp>
        <p:nvSpPr>
          <p:cNvPr id="24600" name="AutoShape 26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227647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КОПИРАЙТЕР</a:t>
            </a:r>
          </a:p>
        </p:txBody>
      </p:sp>
      <p:sp>
        <p:nvSpPr>
          <p:cNvPr id="24601" name="AutoShape 27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177323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КОМЬЮНИТИ-</a:t>
            </a:r>
          </a:p>
          <a:p>
            <a:pPr algn="ctr"/>
            <a:r>
              <a:rPr lang="ru-RU" sz="1200" b="1"/>
              <a:t>МЕНЕДЖЕР</a:t>
            </a:r>
          </a:p>
        </p:txBody>
      </p:sp>
      <p:sp>
        <p:nvSpPr>
          <p:cNvPr id="24602" name="AutoShape 28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630872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МАРКШЕЙДЕР</a:t>
            </a:r>
          </a:p>
        </p:txBody>
      </p:sp>
      <p:sp>
        <p:nvSpPr>
          <p:cNvPr id="24603" name="AutoShape 29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580548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МАРКЕТОЛОГ</a:t>
            </a:r>
          </a:p>
        </p:txBody>
      </p:sp>
      <p:sp>
        <p:nvSpPr>
          <p:cNvPr id="24604" name="AutoShape 30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530066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МЕДИА-ПЛАННЕР</a:t>
            </a:r>
          </a:p>
        </p:txBody>
      </p:sp>
      <p:sp>
        <p:nvSpPr>
          <p:cNvPr id="24605" name="AutoShape 31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479742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МЕДИА-БАЙЕР</a:t>
            </a:r>
          </a:p>
        </p:txBody>
      </p:sp>
      <p:sp>
        <p:nvSpPr>
          <p:cNvPr id="24606" name="AutoShape 32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429260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ЛОГИСТИК</a:t>
            </a:r>
          </a:p>
        </p:txBody>
      </p:sp>
      <p:sp>
        <p:nvSpPr>
          <p:cNvPr id="24607" name="AutoShape 33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378936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ПИТ-БОСС</a:t>
            </a:r>
          </a:p>
        </p:txBody>
      </p:sp>
      <p:sp>
        <p:nvSpPr>
          <p:cNvPr id="24608" name="AutoShape 34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278130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ПРОКУРИСТ</a:t>
            </a:r>
          </a:p>
        </p:txBody>
      </p:sp>
      <p:sp>
        <p:nvSpPr>
          <p:cNvPr id="24609" name="AutoShape 35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227647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ПАСТИЖЕР</a:t>
            </a:r>
          </a:p>
        </p:txBody>
      </p:sp>
      <p:sp>
        <p:nvSpPr>
          <p:cNvPr id="24610" name="AutoShape 36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177323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ПЕЙДЖМЕЙКЕР</a:t>
            </a:r>
          </a:p>
        </p:txBody>
      </p:sp>
      <p:sp>
        <p:nvSpPr>
          <p:cNvPr id="24611" name="AutoShape 37">
            <a:hlinkClick r:id="rId3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126841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ОТЕЛЬЕР</a:t>
            </a:r>
          </a:p>
        </p:txBody>
      </p:sp>
      <p:sp>
        <p:nvSpPr>
          <p:cNvPr id="24612" name="AutoShape 38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76517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МЕРЧЕНДАЙЗЕР</a:t>
            </a:r>
          </a:p>
        </p:txBody>
      </p:sp>
      <p:sp>
        <p:nvSpPr>
          <p:cNvPr id="24613" name="AutoShape 39">
            <a:hlinkClick r:id="rId3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76517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СЕЙЛЗМЕН</a:t>
            </a:r>
          </a:p>
        </p:txBody>
      </p:sp>
      <p:sp>
        <p:nvSpPr>
          <p:cNvPr id="24614" name="AutoShape 40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328453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PR-</a:t>
            </a:r>
            <a:r>
              <a:rPr lang="ru-RU" sz="1400" b="1"/>
              <a:t>МЕНЕДЖЕР</a:t>
            </a:r>
          </a:p>
        </p:txBody>
      </p:sp>
      <p:sp>
        <p:nvSpPr>
          <p:cNvPr id="24615" name="AutoShape 41">
            <a:hlinkClick r:id="rId3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630872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РИЭЛТЕР</a:t>
            </a:r>
          </a:p>
        </p:txBody>
      </p:sp>
      <p:sp>
        <p:nvSpPr>
          <p:cNvPr id="24616" name="AutoShape 42">
            <a:hlinkClick r:id="rId3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580548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РЕЦЕПШИОНИСТ</a:t>
            </a:r>
          </a:p>
        </p:txBody>
      </p:sp>
      <p:sp>
        <p:nvSpPr>
          <p:cNvPr id="24617" name="AutoShape 43">
            <a:hlinkClick r:id="rId4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530066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РЕКРУТЕР</a:t>
            </a:r>
          </a:p>
        </p:txBody>
      </p:sp>
      <p:sp>
        <p:nvSpPr>
          <p:cNvPr id="24618" name="AutoShape 44">
            <a:hlinkClick r:id="rId4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479742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РЕЙДЕР</a:t>
            </a:r>
          </a:p>
        </p:txBody>
      </p:sp>
      <p:sp>
        <p:nvSpPr>
          <p:cNvPr id="24619" name="AutoShape 45">
            <a:hlinkClick r:id="rId4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429260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ПРОМОУТЕР</a:t>
            </a:r>
          </a:p>
        </p:txBody>
      </p:sp>
      <p:sp>
        <p:nvSpPr>
          <p:cNvPr id="24620" name="AutoShape 46">
            <a:hlinkClick r:id="rId4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378936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СУПЕРВАЙЗЕР</a:t>
            </a:r>
          </a:p>
        </p:txBody>
      </p:sp>
      <p:sp>
        <p:nvSpPr>
          <p:cNvPr id="24621" name="AutoShape 47">
            <a:hlinkClick r:id="rId4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328453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СТРИНГЕР</a:t>
            </a:r>
          </a:p>
        </p:txBody>
      </p:sp>
      <p:sp>
        <p:nvSpPr>
          <p:cNvPr id="24622" name="AutoShape 48">
            <a:hlinkClick r:id="rId4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278130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СПИЧРАЙТЕР</a:t>
            </a:r>
          </a:p>
        </p:txBody>
      </p:sp>
      <p:sp>
        <p:nvSpPr>
          <p:cNvPr id="24623" name="AutoShape 49">
            <a:hlinkClick r:id="rId4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227647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СКАЛЬПЕР</a:t>
            </a:r>
          </a:p>
        </p:txBody>
      </p:sp>
      <p:sp>
        <p:nvSpPr>
          <p:cNvPr id="24624" name="AutoShape 50">
            <a:hlinkClick r:id="rId4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177323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СИСТЕМНЫЙ</a:t>
            </a:r>
          </a:p>
          <a:p>
            <a:pPr algn="ctr"/>
            <a:r>
              <a:rPr lang="ru-RU" sz="1200" b="1"/>
              <a:t>ИНТЕГРАТОР</a:t>
            </a:r>
          </a:p>
        </p:txBody>
      </p:sp>
      <p:sp>
        <p:nvSpPr>
          <p:cNvPr id="24625" name="AutoShape 51">
            <a:hlinkClick r:id="rId4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126841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СЕЙЛЗМЕНЕДЖЕР</a:t>
            </a:r>
          </a:p>
        </p:txBody>
      </p:sp>
      <p:sp>
        <p:nvSpPr>
          <p:cNvPr id="24626" name="AutoShape 52">
            <a:hlinkClick r:id="rId4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5805488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ШОПЕР</a:t>
            </a:r>
          </a:p>
        </p:txBody>
      </p:sp>
      <p:sp>
        <p:nvSpPr>
          <p:cNvPr id="24627" name="AutoShape 53">
            <a:hlinkClick r:id="rId5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5300663"/>
            <a:ext cx="1441450" cy="360362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ХЕД-ХАНТЕР</a:t>
            </a:r>
          </a:p>
        </p:txBody>
      </p:sp>
      <p:sp>
        <p:nvSpPr>
          <p:cNvPr id="24628" name="AutoShape 54">
            <a:hlinkClick r:id="rId5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4797425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ТРЕЙДЕР</a:t>
            </a:r>
          </a:p>
        </p:txBody>
      </p:sp>
      <p:sp>
        <p:nvSpPr>
          <p:cNvPr id="24629" name="AutoShape 55">
            <a:hlinkClick r:id="rId5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4292600"/>
            <a:ext cx="1441450" cy="360363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ТИТЕСТЕР</a:t>
            </a:r>
          </a:p>
        </p:txBody>
      </p:sp>
      <p:sp>
        <p:nvSpPr>
          <p:cNvPr id="24630" name="AutoShape 56">
            <a:hlinkClick r:id="rId5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81738"/>
            <a:ext cx="576262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АКТУАРИЙ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специалист по страхованию, занимающийся разработкой научно обоснованных методов исчисления тарифных ставок по долгосрочному страхованию жизни. Профессия актуария весьма ответственная.</a:t>
            </a:r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производит сбор, систематизацию, интерпретацию и анализ конъюнктурной информации, составление обзоров и прогнозов в различных сферах трудовой деятельности.</a:t>
            </a: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АНДЕРРАЙТЕР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1) гарант, поручитель, берущий на себя обязательство разместить определенное количество вновь выпущенных акций, облигаций и ценных бумаг путем их покупки для последующей распродажи инвесторам; 2) в страховании - лицо, уполномоченное страховой компанией принимать все виды риска. Андеррайтер отвечает за формирование страхового портфеля. Двое или больше андеррайтеров часто образуют биддинг-синдикат с целью представить предложение на гарантию размещения нового выпуска муниципальных ценных бумаг.</a:t>
            </a:r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АУДИТОР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997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	Проводит внутренний и внешний (независимый) контроль и анализ финансовой отчетности предприятий различных форм собственности, оценивает ее достоверность, соответствие правовым актам и нормам налогообложения, законность совершаемых операций. Дает рекомендации специалистам с целью предупреждения просчетов и ошибок, способных повлечь за собой штрафные и иные санкции, снижающих прибыль и портящих репутацию предприятия.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Особенно сложные обязанности аудитор выполняет при рассмотрении исков о неплатежеспособности (банкротства) в арбитражных судах.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Значительные трудности в его работе связаны с нечеткостью и частой корректировкой правовых документов, необходимостью согласовывать интересы государства и клиентов.</a:t>
            </a: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АУДИТОР ВЕБ-САЙТОВ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Профессия аудитора веб-сайтов очень молодая и перспективная. Это экспертиза сайтов с точки зрения их организации и соответствия заявленным целям, удобства навигации по сайту, общей привлекательности для посетителей.</a:t>
            </a: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БАЙЕР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1788"/>
            <a:ext cx="8229600" cy="52562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В переводе с английского “байер” означает закупщик. «Истинный» байер – это очень часто лицо компании, представляющее интересы во взаимодействии с поставщиками и производителями. Он «выбивает» лучшие условия поставки для своей компании и стремится заключить максимально выгодный для компании контракт. Зачастую именно байер и является маркетологом компании. От него зависит, какой именно товар окажется на полке в магазине и будет предложен конечному потребителю. С другой стороны, он несет ответственность за обеспечение конкурентоспособности на рынке данной компании. Закупки должны осуществляться на максимально выгодных компании условиях, обеспечивая тем самым максимальную рентабельность товара и ожидаемую прибыль.</a:t>
            </a:r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БРЕНД-МЕНЕДЖЕР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	специалист, руководящий продажей некой группы товаров определенной торговой марки. В отличие от менеджера по продажам, бренд-менеджер занимается не столько самими продажами, сколько раскруткой фирменной марки. В отличие от “чистого” маркетолога бренд-менеджер должен разбираться в продаже данной группы товара не только на уровне экономиста, но и на уровне производителя.</a:t>
            </a:r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ВЕБ-САДОВНИК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Человек, который поддерживает в порядке некоторое количество сайтов: присматривает, выпалывает мертвые ссылки, меняет внешний вид сайта в зависимости от текущих потребностей. В его обязанности не входит генерировать контент — он ухаживает за уже существующим: подчищает и обновляет старые страницы, удаляет ненужные. Термин web gardener все чаще употребляется в IT-индустрии, хотя специализированных факультетов пока нет.</a:t>
            </a: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ГРИНКИПЕР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	специалист по уходу за спортивным газоном. Гринкиперы на гольф полях – это высшая категория агрономов, которые должны обладать целым комплексом агрономических знаний для создания газонов, отвечающих самым жестким требованиям, предъявляемым к гольф полям. Первыми гринкиперами становились продвинутые любители или лучшие игроки гольф профессионалы Шотландии и Англии.</a:t>
            </a:r>
          </a:p>
        </p:txBody>
      </p:sp>
      <p:sp>
        <p:nvSpPr>
          <p:cNvPr id="337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12 апреля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День космонавтики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start.gagarina_smal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25390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ДЕВЕЛОПЕР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	это одна из специализаций по операциям с недвижимостью (риэлтера). Он заказывает проект, покупает или берет в аренду участок земли, “привязывает” проект к участку, согласовывает подведение всех коммуникаций, строит объект – например, большое офисное здание. Затем он может продать принадлежащую ему недвижимость. Главное – окупить все затраты и получить прибыль.</a:t>
            </a:r>
          </a:p>
        </p:txBody>
      </p:sp>
      <p:sp>
        <p:nvSpPr>
          <p:cNvPr id="3482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ДЕКЛАРАНТ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	в таможенном праве лицо, которое декларирует товары либо от имени которого декларируются товары. В РФ декларантом может быть лицо, перемещающее товары, или таможенный брокер (посредник), декларирующий, представляющий и предъявляющий товары и транспортные средства от собственного имени.</a:t>
            </a:r>
          </a:p>
        </p:txBody>
      </p:sp>
      <p:sp>
        <p:nvSpPr>
          <p:cNvPr id="358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ДЖОББЕР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лицо, выполняющее на фондовой бирже операции с ценными бумагами, в противоположность биржевому маклеру — за собственный счет. Не обладает правом выполнять функции брокера и проводить операции непосредственно с клиентами, не являющимися членами биржи.</a:t>
            </a: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ДИЛЕР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лицо, осуществляющее биржевое или торговое посредничество за свой счет и/или от своего имени. Дилер биржевой: имеет свое место на бирже, получает от брокеров заявки на куплю-продажу ценных бумаг, его цель – определить курс (цену реализации ценной бумаги), по которому можно удовлетворить большинство заявок и сбалансировать спрос и предложение; занимаются сделками, которые осуществляются с целью получения прибыли в условиях колебания цен; прибыль получается из разницы между ценой биржевого контракта в день его заключения и ценой в день его исполнения. Дилер торговый: является представителем торговой или производительной фирмы, имеет выкупленный патент на продажу товаров фирмы или осуществляет продажу продукции за свой счет, получая прибыль из разницы цен; цель его деятельности состоит в привлечении внимания потенциальных покупателей к предлагаемому товару, продажа конкретных образцов или заключение сделки на покупку товара в конкретный срок.</a:t>
            </a:r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ДИСТРИБЬЮТОР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(от англ. distributor –распределение) физическое лицо, проводящее закупку и сбыт оптовых партий товаров определенного ассортимента, чаще всего импортного производства, на региональных рынках. Дистрибьютор закупает товары у продавца или производителя за свой счет, а затем продает их покупателю. Дистрибьютор может оказывать маркетинговые услуги, а также услуги по монтажу и наладке оборудования, обучению пользования им. </a:t>
            </a:r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ИМИДЖМЕЙКЕР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	человек, профессионально занимающийся созданием и преобразованием имиджа. Это специалист, обладающий одновременно знаниями стилиста, дизайнера, визажиста и психолога. Его основная функция - разработка рекомендаций каждому клиенту, относительно его индивидуального образа. Причем работа имиджмейкера не ограничивается подбором комплекта одежды. Отрабатывается умение держаться в различных ситуациях, не отвлекаться на посторонние темы, владение правилами этикета, способность собирать различную информацию и вовремя использовать ее.</a:t>
            </a:r>
          </a:p>
        </p:txBody>
      </p:sp>
      <p:sp>
        <p:nvSpPr>
          <p:cNvPr id="399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ИНДЕНТ-АГЕНТ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агент по сбыту, ведет за границей на комиссионной основе операции по продаже товаров, поступающих от иностранного поставщика</a:t>
            </a:r>
          </a:p>
        </p:txBody>
      </p:sp>
      <p:sp>
        <p:nvSpPr>
          <p:cNvPr id="40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КОМЬЮНИТИ-МЕНЕДЖЕР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инициирует и поддерживает дискуссию на нужную тему на форумах, в блогах, комментаторских (обсуждения статей). Исследует мнение аудитории и ненавязчиво продвигает продукты или услуги компании. От соискателя требуется хорошее представление о том, как работает интернет и как ведут себя его пользователи.</a:t>
            </a:r>
          </a:p>
        </p:txBody>
      </p:sp>
      <p:sp>
        <p:nvSpPr>
          <p:cNvPr id="419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КОПИРАЙТЕР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специалист в области написания рекламных текстов, создающий на основе творческого задания идеи и концепции текстов (а также сами тексты) для всех видов рекламы. Задача копирайтера заключается в том, чтобы кратко, доходчиво и образно сформулировать достоинства и преимущества объекта рекламы (будь то товар, услуга или общественное движение) с целью воздействия на мнение и представления потребителя (читателя, слушателя или зрителя) и (как правило) побуждения его к действию (покупке, подписке, заказу и т. п.). Работа копирайтера включает в себя написание различных рекламных текстов, слоганов, заголовков, подзаголовков для печатной, наружной и интернет-рекламы, сценариев для телевизионной и радио рекламы, пресс-релизов и других рекламных материалов.</a:t>
            </a:r>
          </a:p>
        </p:txBody>
      </p:sp>
      <p:sp>
        <p:nvSpPr>
          <p:cNvPr id="430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КОУЧЕР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	специалист, раскрывающий потенциал личности сотрудников компании (обычно топ-менеджер): повышает их производительность и эффективность, помогает развитию способностей осуществлять движение в нужном темпе и направлении, приводит в действие системы мотиваций человека. Основные требования к профессии коммуникативные навыки и глубокие знания в психологии.</a:t>
            </a:r>
          </a:p>
        </p:txBody>
      </p:sp>
      <p:sp>
        <p:nvSpPr>
          <p:cNvPr id="440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2017 год 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err="1" smtClean="0">
                <a:latin typeface="Georgia" panose="02040502050405020303" pitchFamily="18" charset="0"/>
              </a:rPr>
              <a:t>Год</a:t>
            </a:r>
            <a:r>
              <a:rPr lang="ru-RU" dirty="0" smtClean="0">
                <a:latin typeface="Georgia" panose="02040502050405020303" pitchFamily="18" charset="0"/>
              </a:rPr>
              <a:t> экологии в России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Космический мусор на орбите Земли. Космическая угроза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303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КОРОБЕЙНИК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(устар. и вновь появившееся на рынке труда) лицо, осуществляющее продажу продуктов или товаров народного потребления, и идущий в поисках покупателя в места вероятного скопления людей.</a:t>
            </a:r>
          </a:p>
        </p:txBody>
      </p:sp>
      <p:sp>
        <p:nvSpPr>
          <p:cNvPr id="45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ЛАЙФ-КОУЧ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	"Тренер жизни", он же профессиональный советчик на все случаи жизни. Раньше говорили: "Не учите меня жить, лучше помогите материально". Теперь, наоборот, многие просят: научите меня жить, а я за это заплачу. Коучинг – это вид психологического консультирования, сочетающий элементы психотерапии и тренерства. Задача коуча – создать для клиента комфортную атмосферу и не просто подсказать эффективные способы достижения целей, но и поддержать в этом клиента.</a:t>
            </a:r>
          </a:p>
        </p:txBody>
      </p:sp>
      <p:sp>
        <p:nvSpPr>
          <p:cNvPr id="460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ЛОГИСТИК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	(от “логистика” – прикладная наука, предметом внимания которой является управление информационными и материальными потоками). Логистик – менеджер по таможне и транспорту, управляющий поставками, занимается организацией грузопотока, работает с грузоперевозчиками и грузоотправителями, осуществляет контроль приема-сдачи грузов.</a:t>
            </a:r>
          </a:p>
        </p:txBody>
      </p:sp>
      <p:sp>
        <p:nvSpPr>
          <p:cNvPr id="471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МЕДИА-БАЙЕР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	в обязанности медиа-байера входит работа со средствами массовой информации. Он занимается закупкой рекламных площадей в газетах или эфирного времени на радио и TV. Как правило, несколько медиа-байеров подчиняются медиа-планеру (в рекламном или PR агентстве) или начальнику рекламного отдела (в крупной компании). Обычно медиа-байер имеет более узкую специализацию, нежели медиа-планер. Он ведет или какой-то один вид СМИ (радио, ТV, печать), или какой-то определенный рекламный заказ на товары и услуги.</a:t>
            </a:r>
          </a:p>
        </p:txBody>
      </p:sp>
      <p:sp>
        <p:nvSpPr>
          <p:cNvPr id="481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МЕДИА-ПЛАННЕР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	составляет схему наиболее выгодного вложения средств, выделенных фирмой на “раскрутку” своего имени, товаров или услуг. Эта профессия относится к сфере рекламного бизнеса. Отделы медиапланнеров – необходимость и привилегия именно рекламных агентств, причем только солидные компании могут позволить себе такое дорогое удовольствие. За услугами медиапланнеров, как, впрочем, и за другими рекламными услугами, в специализированные агентства обращается подавляющее большинство фирм.</a:t>
            </a:r>
          </a:p>
        </p:txBody>
      </p:sp>
      <p:sp>
        <p:nvSpPr>
          <p:cNvPr id="491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МАРКЕТОЛОГ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(от англ. – market – рынок) – исследующий рынок: изучает, прогнозирует и формирует спрос на товары и услуги, определяет перспективы сбыта, отслеживает конкурентную среду и т.д.</a:t>
            </a:r>
          </a:p>
        </p:txBody>
      </p:sp>
      <p:sp>
        <p:nvSpPr>
          <p:cNvPr id="501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МАРКШЕЙДЕР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горный инженер или техник, специалист по пространственно-геометрическим измерениям в недрах земли и на соответствующих участках ее поверхности с последующим изображением на планах, картах и разрезах при горных и геолого-разведочных работах. Сегодня маркшейдер — это специалист, осуществляющий планирование всех этапов строительства подземных сооружений, организацию работ и корректировку процесса в соответствии с планом сдачи объекта. На маркшейдере лежит ответственность за рабочих, находящихся под его началом и работающих под землей. Помимо определенных знаний, умений и навыков, он обязан обладать организаторскими способностями, знать технику безопасности и информировать людей обо всех нюансах работы.</a:t>
            </a:r>
          </a:p>
        </p:txBody>
      </p:sp>
      <p:sp>
        <p:nvSpPr>
          <p:cNvPr id="512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МЕНЕДЖЕР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	(от англ. – manager – управляющий). Организует и координирует, оценивает и стимулирует деятельность персонала низшего звена организаций. Распределяет объем работ между сотрудниками, обучает, объясняет, передает распоряжения руководства, осуществляет связь между правлением и работниками. Менеджер высшего звена ведет коммерческие переговоры, занимается маркетингом и формированием товарных ниш, определяет стратегию и тактику конкурентной борьбы, проводит деятельность по повышению эффективности сбыта продукции, руководит реализацией бизнес-плана организации.</a:t>
            </a:r>
          </a:p>
        </p:txBody>
      </p:sp>
      <p:sp>
        <p:nvSpPr>
          <p:cNvPr id="522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МЕРЧЕНДАЙЗЕР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8578850" cy="61928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это специалист по продвижению продукции в розничной торговле. Основная его задача – поддерживать положительный имидж своей фирмы, обеспечивать выгодное расположение продукции на магазинных полках, отслеживать ее постоянное наличие в продаже. Он снабжает магазины рекламой, дарит от имени фирмы сувениры. В функции мерчендайзера входит также корректировка розничных цен на товар: он следит за их конкурентоспособностью, консультирует продавцов по поводу оптимального размера торговых надбавок. Требования, предъявляемые к кандидатам на эту должность, продиктованы ни чем иным как заботой работодателей об имидже своей фирмы: презентабельная внешность, коммуникабельность, высшее или неоконченное высшее образование (охотно берут студентов), возраст от 20 до 30 лет, высокая работоспособность, базовое знание английского языка, водительские права категории В, обучаемость.</a:t>
            </a:r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ОТЕЛЬЕР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	менеджеры различной специализации: по бронированию мест, приему и размещению гостей, организации телефонной и информационной службы, планированию экономического развития отеля и стратегии его развития... Сознавая свою специфичность, бывшие трактирщики и работники гостиничного хозяйства сегодня называют себя отельерами.</a:t>
            </a:r>
          </a:p>
        </p:txBody>
      </p:sp>
      <p:sp>
        <p:nvSpPr>
          <p:cNvPr id="542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Моя будущая профессия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СЕБЯ </a:t>
            </a:r>
            <a:r>
              <a:rPr lang="ru-RU" b="1" dirty="0">
                <a:latin typeface="Georgia" panose="02040502050405020303" pitchFamily="18" charset="0"/>
              </a:rPr>
              <a:t>ОТЫЩИ И </a:t>
            </a:r>
            <a:r>
              <a:rPr lang="ru-RU" b="1" dirty="0" smtClean="0">
                <a:latin typeface="Georgia" panose="02040502050405020303" pitchFamily="18" charset="0"/>
              </a:rPr>
              <a:t>ЗНАЙ. </a:t>
            </a:r>
            <a:r>
              <a:rPr lang="ru-RU" b="1" dirty="0">
                <a:latin typeface="Georgia" panose="02040502050405020303" pitchFamily="18" charset="0"/>
              </a:rPr>
              <a:t>ОБРЕТШИЙ СЕБЯ ТЕРЯЕТ СВОЮ </a:t>
            </a:r>
            <a:r>
              <a:rPr lang="ru-RU" b="1" dirty="0" smtClean="0">
                <a:latin typeface="Georgia" panose="02040502050405020303" pitchFamily="18" charset="0"/>
              </a:rPr>
              <a:t>ПЕЧАЛЬ!</a:t>
            </a:r>
            <a:endParaRPr lang="ru-RU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                                              Мэтью </a:t>
            </a:r>
            <a:r>
              <a:rPr lang="ru-RU" dirty="0">
                <a:latin typeface="Georgia" panose="02040502050405020303" pitchFamily="18" charset="0"/>
              </a:rPr>
              <a:t>Арнольд</a:t>
            </a:r>
          </a:p>
        </p:txBody>
      </p:sp>
    </p:spTree>
    <p:extLst>
      <p:ext uri="{BB962C8B-B14F-4D97-AF65-F5344CB8AC3E}">
        <p14:creationId xmlns:p14="http://schemas.microsoft.com/office/powerpoint/2010/main" val="1985975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ПЕЙДЖМЕЙКЕР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	специалист-художник, работающий в издательствах или рекламном бизнесе; трансформирует рекламные идеи в привлекательные сообщения, разрабатывает художественную концепцию рекламной программы; иллюстрирует художественные и рекламные тексты, необходимы художественные способности, знание компьютерных арт-программ, гибкое мышление, хорошее цветоразличение</a:t>
            </a:r>
          </a:p>
        </p:txBody>
      </p:sp>
      <p:sp>
        <p:nvSpPr>
          <p:cNvPr id="553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ПАСТИЖЕР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специалист по изготовлению из натуральных волос и искусственных волокон париков, усов, бород и бакенбардов.</a:t>
            </a:r>
          </a:p>
        </p:txBody>
      </p:sp>
      <p:sp>
        <p:nvSpPr>
          <p:cNvPr id="5632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ПРОКУРИСТ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доверенный торгового предприятия, имеющий широкий объем полномочий на совершение всякого рода сделок при сохранении права собственника предприятия на контроль за их исполнением</a:t>
            </a:r>
          </a:p>
        </p:txBody>
      </p:sp>
      <p:sp>
        <p:nvSpPr>
          <p:cNvPr id="573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</a:t>
            </a: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-МЕНЕДЖЕР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специалист, работающий в сфере производства и крупной торговли: поддерживает имидж фирмы, отвечает за информационное продвижение проектов фирмы, за работу со средствами массовой информации, за поддержание связей с общественностью.</a:t>
            </a:r>
          </a:p>
        </p:txBody>
      </p:sp>
      <p:sp>
        <p:nvSpPr>
          <p:cNvPr id="583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ПРОМОУТЕР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(от англ. – promouter-прожектер, содействующий, продвигающий) – представитель компании по сбыту: поддерживает имидж фирмы, отвечает за продвижение проектов фирмы, продвигает для продажи все производимые фирмами товары, работает с сетью магазинов, содействует продажам товара</a:t>
            </a:r>
          </a:p>
        </p:txBody>
      </p:sp>
      <p:sp>
        <p:nvSpPr>
          <p:cNvPr id="593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ПИТ-БОСС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работник службы безопасности, управляющий, эксперт по играм и менеджер по связям с общественностью в одном лице, руководитель среднего звена в казино. Обязанности самые широкие и прежде всего контроль за всем, что происходит в игровом зале. Одетые с иголочки опытные профессионалы, отвечающие за все игры во вверенных им залах. У этих людей очень тонкая работа, требующая не только исчерпывающих знаний обо всех играх, но и способности не упускать из виду тысячи долларов, проходящих через зону их влияния. Обычный игрок, как правило, не часто общается с пит-боссом, однако в случае серьезного недоразумения именно пит-босс решает проблему. Помимо других задач, пит-боссы следят за оборотом фишек и суммой предоставляемого вам кредита. Они же распределяют бесплатные привилегии, такие как бесплатные обеды или билеты на шоу. </a:t>
            </a:r>
          </a:p>
        </p:txBody>
      </p:sp>
      <p:sp>
        <p:nvSpPr>
          <p:cNvPr id="604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РЕЙДЕР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8324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	так именуют специалистов по захвату чужой собственности, как правило, недвижимости. Их цель - прикрытый законом захват имущества для его дальнейшей перепродажи. Рейдеры не работают в одиночку - а всегда в команде. Делятся на наемников и тех, кто трудится сам на себя. Наемником быть проще и безопаснее: работодатель защитит от действий конкурента, да еще и обеспечит деньгами для выполнения задания. Для работы необходимо юридические образование. Сразу рейдером вас не возьмут: сначала будете выполнять роль ассистента у профессионала, а уж потом получите собственное задание.</a:t>
            </a:r>
          </a:p>
        </p:txBody>
      </p:sp>
      <p:sp>
        <p:nvSpPr>
          <p:cNvPr id="614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РЕКРУТЕР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	находит работодателей, имеющих вакансии и заинтересованных в наборе персонала, заключает договора. Производит поиск и отбор возможных кандидатов на свободные рабочие места (собеседования, профессиональные и психологические тестирования), представляет соискателей работодателю. Формирует банк данных лиц, занимающихся поиском работы.</a:t>
            </a:r>
          </a:p>
        </p:txBody>
      </p:sp>
      <p:sp>
        <p:nvSpPr>
          <p:cNvPr id="624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РЕЦЕПШИОНИСТ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	(от англ. – reception – прием) – сотрудник низшего звена, работающий на первичном приеме клиентов по телефону или лично; встречает и приветствует клиентов, адресует их к соответствующим сотрудникам фирмы; занимается регистрацией посетителей и телефонных звонков, сортировкой корреспонденции; в перспективе – офис-менеджер.</a:t>
            </a:r>
          </a:p>
        </p:txBody>
      </p:sp>
      <p:sp>
        <p:nvSpPr>
          <p:cNvPr id="634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РИЭЛТЕР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	(от англ. – real – недвижимый (об имуществе)) – специалист по продаже недвижимости. Работает индивидуально или в фирме, совершает от своего имени и за свой счет либо от своего имени, но за счет и от имени заинтересованного лица гражданско-правовые сделки с земельными участками, зданиям, строениями, сооружениями, жилыми или нежилыми помещениями и правами на них (услуги по оценке недвижимоси не являются риэлтерской деятельностью).</a:t>
            </a:r>
          </a:p>
        </p:txBody>
      </p:sp>
      <p:sp>
        <p:nvSpPr>
          <p:cNvPr id="645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План выступления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Georgia" panose="02040502050405020303" pitchFamily="18" charset="0"/>
              </a:rPr>
              <a:t>- название профессии;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Georgia" panose="02040502050405020303" pitchFamily="18" charset="0"/>
              </a:rPr>
              <a:t>- к какой группе из пяти относится;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Georgia" panose="02040502050405020303" pitchFamily="18" charset="0"/>
              </a:rPr>
              <a:t>краткая </a:t>
            </a:r>
            <a:r>
              <a:rPr lang="ru-RU" sz="2800" dirty="0">
                <a:latin typeface="Georgia" panose="02040502050405020303" pitchFamily="18" charset="0"/>
              </a:rPr>
              <a:t>характеристика профессии, что в ней нравится</a:t>
            </a:r>
            <a:r>
              <a:rPr lang="ru-RU" sz="2800" dirty="0" smtClean="0">
                <a:latin typeface="Georgia" panose="02040502050405020303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- </a:t>
            </a:r>
            <a:r>
              <a:rPr lang="ru-RU" sz="2800" dirty="0">
                <a:latin typeface="Georgia" panose="02040502050405020303" pitchFamily="18" charset="0"/>
              </a:rPr>
              <a:t>какие требования предъявляются к качествам человека и его здоровью;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Georgia" panose="02040502050405020303" pitchFamily="18" charset="0"/>
              </a:rPr>
              <a:t>- как профессия влияет на здоровье, и зачем это нужно знать;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Georgia" panose="02040502050405020303" pitchFamily="18" charset="0"/>
              </a:rPr>
              <a:t>- какие учебные заведения занимаются подготовкой кадров по данной профессии;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Georgia" panose="02040502050405020303" pitchFamily="18" charset="0"/>
              </a:rPr>
              <a:t>- были ли у вас сомнения насчёт будущей профессии.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40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САУНДДИЗАЙНЕР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это дизайнеры, которые создают звуковые образы, занимаются звуковым оформлением.</a:t>
            </a:r>
          </a:p>
        </p:txBody>
      </p:sp>
      <p:sp>
        <p:nvSpPr>
          <p:cNvPr id="655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СЕЙЛЗМЕН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(от англ. – salesman-продавец) – ходит по палаткам и предлагает торговцам продукты фирмы</a:t>
            </a:r>
          </a:p>
        </p:txBody>
      </p:sp>
      <p:sp>
        <p:nvSpPr>
          <p:cNvPr id="665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СЕЙЛЗМЕНЕДЖЕР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менеджер по продажам, отслеживает спрос на продаваемые товары, контролирует сделки, которые осуществляют представители фирм по продажам, проводит поиск клиентов - покупателей (оптовых или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розничных фирм).</a:t>
            </a:r>
          </a:p>
        </p:txBody>
      </p:sp>
      <p:sp>
        <p:nvSpPr>
          <p:cNvPr id="6758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СИСТЕМНЫЙ ИНТЕГРАТОР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	начиняет дом или квартиру клиента аудио- и видеоэлектроникой; создает мультирум и сложные системы освещения, протягивает кабельные, телефонные и компьютерные сети, организует так называемый умный дом в целом – чтобы было красиво, хорошо работало и органично вписывалось в интерьер. В принципе речь может идти и об оснащении электроникой офисов и предприятий.</a:t>
            </a:r>
          </a:p>
        </p:txBody>
      </p:sp>
      <p:sp>
        <p:nvSpPr>
          <p:cNvPr id="686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СКАЛЬПЕР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полный член биржи, который спекулирует на колебаниях цен, происходящих в течение очень коротких промежутков времени, часто – нескольких минут. Осуществляет "быстрые" покупки и продажи с небольшой прибылью или небольшими убытками</a:t>
            </a:r>
          </a:p>
        </p:txBody>
      </p:sp>
      <p:sp>
        <p:nvSpPr>
          <p:cNvPr id="696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СПИЧРАЙТЕР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(от англ. – speech – речь, write-писать) работает в рекламных агентствах, редакциях журналов, отделах маркетинга крупных фирм; требуется умение быстро и хорошо писать релизы, статьи (высшее образование –  журналистика)</a:t>
            </a:r>
          </a:p>
        </p:txBody>
      </p:sp>
      <p:sp>
        <p:nvSpPr>
          <p:cNvPr id="706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СТРИНГЕР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внештатный корреспондент, который работает, как правило, в экстремальных условиях: это и зоны военных действий, и стихийных бедствий, и массовых беспорядков.</a:t>
            </a:r>
          </a:p>
        </p:txBody>
      </p:sp>
      <p:sp>
        <p:nvSpPr>
          <p:cNvPr id="716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СУПЕРВАЙЗЕР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(от англ. – superviser – наблюдающий, контролирующий) занимается разработкой маршрутов, осуществляет наблюдение и контроль за деятельностью торговых представителей</a:t>
            </a:r>
          </a:p>
        </p:txBody>
      </p:sp>
      <p:sp>
        <p:nvSpPr>
          <p:cNvPr id="727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ТИТЕСТЕР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специалист по дегустации чая. Оценивает по 50-60 образцов в день. Оценки идут по внешнему виду, вкусу, цвету листьев, аромату заварки.</a:t>
            </a:r>
          </a:p>
        </p:txBody>
      </p:sp>
      <p:sp>
        <p:nvSpPr>
          <p:cNvPr id="7373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ТРЕЙДЕР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98550"/>
            <a:ext cx="8229600" cy="5759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	(от англ. – trade – торговля) – специалист по организации и контролю внутренней или внешней торговли, представляет интересы банка, фирмы или фирмы-производителя; Трейдер биржевой – работник брокерской фирмы, непосредственно участвует в биржевой торговле, заключает сделки; Позишн-трейдер или Фло-трейдер – тип биржевого спекулянта, который вкладывает деньги в спекулятивные операции на сравнительно короткий период (несколько дней, недель, месяцев), способствуя переливу капиталов с одного рынка на другой и в значительной мере определяя уровень спекулятивной активности на товарных биржах.</a:t>
            </a:r>
          </a:p>
        </p:txBody>
      </p:sp>
      <p:sp>
        <p:nvSpPr>
          <p:cNvPr id="747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pPr lvl="0"/>
            <a:r>
              <a:rPr lang="ru-RU" dirty="0">
                <a:latin typeface="Georgia" panose="02040502050405020303" pitchFamily="18" charset="0"/>
              </a:rPr>
              <a:t>Тестирование</a:t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184576"/>
          </a:xfrm>
        </p:spPr>
        <p:txBody>
          <a:bodyPr/>
          <a:lstStyle/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профессия выбирается раз и навсегда.</a:t>
            </a:r>
          </a:p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выбор профессии зависит от толщины кошелька.</a:t>
            </a:r>
          </a:p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нужно найти ту профессию, в которой ты будешь лучшим.</a:t>
            </a:r>
          </a:p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профессия предназначена человеку от рождения.</a:t>
            </a:r>
          </a:p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по названию вуза можно судить о том, кого он готовит.</a:t>
            </a:r>
          </a:p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профессию нужно выбирать, опираясь на знания родителей и друзей.</a:t>
            </a:r>
          </a:p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профессию следует выбирать, уже став взрослым.</a:t>
            </a:r>
          </a:p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чтобы получить хорошее образование, нужно идти в престижный вуз.</a:t>
            </a:r>
          </a:p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если у тебя есть деньги, то профориентация не нужна.</a:t>
            </a:r>
          </a:p>
          <a:p>
            <a:pPr marL="0" lvl="0"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психолог – не помощник в выборе профессии.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3738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ХЕД-ХАНТЕР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58769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	как и рекрутер, выступает посредником между работником и работодателем. Если рекрутер, как правило, имеет дело со специалистами среднего звена, то хед-хантер имеет дело со специалистами экстракласса. Далее - если рекрутер имеет дело, как правило, с человеком, ищущим работу, хед-хантер работает со специалистом, «заваленным» предложениями по работе, поступающими от разных фирм. Если рекрутер работает со множеством специалистов, пытаясь отобрать из них подходящих, хед-хантер работает с одним (несколькими) людьми, пытаясь повлиять на их выбор места работы, или, попросту говоря, переманить его из одной фирмы в другую.</a:t>
            </a:r>
          </a:p>
        </p:txBody>
      </p:sp>
      <p:sp>
        <p:nvSpPr>
          <p:cNvPr id="757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ШОПЕР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консультант по стилю– хороший стилист и психолог, обладает исключительным вкусом, разбирается в новинках, знает обо всех распродажах и поставках хорошей одежды и аксессуаров. При трудоустройстве неплохо запастись сертификатом об окончании имидж-студии, школы стилистики или курсов шоперов.</a:t>
            </a:r>
          </a:p>
        </p:txBody>
      </p:sp>
      <p:sp>
        <p:nvSpPr>
          <p:cNvPr id="768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323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Я надеюсь, что в будущем…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Я убеждён, что единственная вещь, которая помогла мне продолжать дело была то, что я любил своё дело. Вам надо найти то, что вы любите. И это так же верно для работы, как и для отношений. Ваша работа заполнит большую часть жизни и единственный способ быть полностью довольным – делать то, что, по-вашему, является великим делом. И единственный способ делать великие дела – любить то, что </a:t>
            </a:r>
            <a:r>
              <a:rPr lang="ru-RU" dirty="0" smtClean="0">
                <a:latin typeface="Georgia" panose="02040502050405020303" pitchFamily="18" charset="0"/>
              </a:rPr>
              <a:t>вы делаете.</a:t>
            </a:r>
            <a:r>
              <a:rPr lang="ru-RU" dirty="0">
                <a:latin typeface="Georgia" panose="02040502050405020303" pitchFamily="18" charset="0"/>
              </a:rPr>
              <a:t>                                                 </a:t>
            </a:r>
            <a:r>
              <a:rPr lang="ru-RU" dirty="0" smtClean="0">
                <a:latin typeface="Georgia" panose="02040502050405020303" pitchFamily="18" charset="0"/>
              </a:rPr>
              <a:t>Стив </a:t>
            </a:r>
            <a:r>
              <a:rPr lang="ru-RU" dirty="0">
                <a:latin typeface="Georgia" panose="02040502050405020303" pitchFamily="18" charset="0"/>
              </a:rPr>
              <a:t>Джобс.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05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Результаты тестирования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Georgia" panose="02040502050405020303" pitchFamily="18" charset="0"/>
              </a:rPr>
              <a:t>Посчитай, со сколькими заблуждениями ты согласился. 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Georgia" panose="02040502050405020303" pitchFamily="18" charset="0"/>
              </a:rPr>
              <a:t>0-2</a:t>
            </a:r>
            <a:r>
              <a:rPr lang="ru-RU" sz="2800" dirty="0">
                <a:latin typeface="Georgia" panose="02040502050405020303" pitchFamily="18" charset="0"/>
              </a:rPr>
              <a:t>. Ты прекрасно справляешься с проблемой выбора профессии, твой уровень информированности о мире профессии и том, как выбирать, почти равен компетентности специалиста.</a:t>
            </a:r>
          </a:p>
          <a:p>
            <a:pPr lvl="0">
              <a:spcBef>
                <a:spcPts val="0"/>
              </a:spcBef>
            </a:pPr>
            <a:r>
              <a:rPr lang="ru-RU" sz="2800" dirty="0">
                <a:latin typeface="Georgia" panose="02040502050405020303" pitchFamily="18" charset="0"/>
              </a:rPr>
              <a:t>3-5. Тебе не хватает информации и уверенности в том, как выбирать профессию.</a:t>
            </a:r>
          </a:p>
          <a:p>
            <a:pPr lvl="0">
              <a:spcBef>
                <a:spcPts val="0"/>
              </a:spcBef>
            </a:pPr>
            <a:r>
              <a:rPr lang="ru-RU" sz="2800" dirty="0">
                <a:latin typeface="Georgia" panose="02040502050405020303" pitchFamily="18" charset="0"/>
              </a:rPr>
              <a:t>7 и больше. Попробуй честно ответить на вопрос: «Почему мне так трудно взять ответственность на себя?». Возможно, ответив на него, ты сможешь понять, как стать более самостоятельным.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8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23850" y="175466"/>
            <a:ext cx="6480175" cy="7921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-36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971600" y="981075"/>
            <a:ext cx="7718375" cy="790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74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6699FF"/>
              </a:solidFill>
              <a:latin typeface="Georgia" panose="02040502050405020303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276600" y="2276475"/>
            <a:ext cx="2520950" cy="1655763"/>
          </a:xfrm>
          <a:prstGeom prst="plaque">
            <a:avLst>
              <a:gd name="adj" fmla="val 16667"/>
            </a:avLst>
          </a:prstGeom>
          <a:solidFill>
            <a:srgbClr val="6699FF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Для верного </a:t>
            </a:r>
          </a:p>
          <a:p>
            <a:pPr algn="ctr"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выбора профессии </a:t>
            </a:r>
          </a:p>
          <a:p>
            <a:pPr algn="ctr"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необходимо учесть</a:t>
            </a:r>
          </a:p>
        </p:txBody>
      </p:sp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5867400" y="2997200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 rot="10800000">
            <a:off x="2700338" y="2997200"/>
            <a:ext cx="504825" cy="431800"/>
          </a:xfrm>
          <a:prstGeom prst="rightArrow">
            <a:avLst>
              <a:gd name="adj1" fmla="val 50000"/>
              <a:gd name="adj2" fmla="val 2922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3079" name="AutoShape 9"/>
          <p:cNvSpPr>
            <a:spLocks noChangeArrowheads="1"/>
          </p:cNvSpPr>
          <p:nvPr/>
        </p:nvSpPr>
        <p:spPr bwMode="auto">
          <a:xfrm rot="5400000">
            <a:off x="4319587" y="4041776"/>
            <a:ext cx="504825" cy="431800"/>
          </a:xfrm>
          <a:prstGeom prst="rightArrow">
            <a:avLst>
              <a:gd name="adj1" fmla="val 50000"/>
              <a:gd name="adj2" fmla="val 2922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10"/>
          <p:cNvSpPr>
            <a:spLocks noChangeArrowheads="1"/>
          </p:cNvSpPr>
          <p:nvPr/>
        </p:nvSpPr>
        <p:spPr bwMode="auto">
          <a:xfrm>
            <a:off x="107950" y="2276475"/>
            <a:ext cx="2555875" cy="1944688"/>
          </a:xfrm>
          <a:prstGeom prst="hexagon">
            <a:avLst>
              <a:gd name="adj" fmla="val 32857"/>
              <a:gd name="vf" fmla="val 115470"/>
            </a:avLst>
          </a:prstGeom>
          <a:solidFill>
            <a:srgbClr val="57B2B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Что Вы </a:t>
            </a:r>
            <a:r>
              <a:rPr lang="ru-RU" sz="1600" b="1">
                <a:solidFill>
                  <a:srgbClr val="FF0000"/>
                </a:solidFill>
              </a:rPr>
              <a:t>ХОТИТЕ?</a:t>
            </a:r>
          </a:p>
          <a:p>
            <a:pPr algn="ctr">
              <a:buFontTx/>
              <a:buChar char="•"/>
            </a:pPr>
            <a:r>
              <a:rPr lang="ru-RU" sz="1600"/>
              <a:t> желания</a:t>
            </a:r>
          </a:p>
          <a:p>
            <a:pPr algn="ctr">
              <a:buFontTx/>
              <a:buChar char="•"/>
            </a:pPr>
            <a:r>
              <a:rPr lang="ru-RU" sz="1600"/>
              <a:t> интересы</a:t>
            </a:r>
          </a:p>
          <a:p>
            <a:pPr algn="ctr">
              <a:buFontTx/>
              <a:buChar char="•"/>
            </a:pPr>
            <a:r>
              <a:rPr lang="ru-RU" sz="1600"/>
              <a:t> склонности</a:t>
            </a:r>
          </a:p>
        </p:txBody>
      </p:sp>
      <p:sp>
        <p:nvSpPr>
          <p:cNvPr id="3081" name="AutoShape 11"/>
          <p:cNvSpPr>
            <a:spLocks noChangeArrowheads="1"/>
          </p:cNvSpPr>
          <p:nvPr/>
        </p:nvSpPr>
        <p:spPr bwMode="auto">
          <a:xfrm>
            <a:off x="6443663" y="2276475"/>
            <a:ext cx="2449512" cy="1944688"/>
          </a:xfrm>
          <a:prstGeom prst="hexagon">
            <a:avLst>
              <a:gd name="adj" fmla="val 31490"/>
              <a:gd name="vf" fmla="val 115470"/>
            </a:avLst>
          </a:prstGeom>
          <a:solidFill>
            <a:srgbClr val="57B2B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Что Вы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СМОЖЕТЕ?</a:t>
            </a:r>
          </a:p>
          <a:p>
            <a:pPr algn="ctr">
              <a:buFontTx/>
              <a:buChar char="•"/>
            </a:pPr>
            <a:r>
              <a:rPr lang="ru-RU" sz="1600"/>
              <a:t> способности</a:t>
            </a:r>
          </a:p>
          <a:p>
            <a:pPr algn="ctr">
              <a:buFontTx/>
              <a:buChar char="•"/>
            </a:pPr>
            <a:r>
              <a:rPr lang="ru-RU" sz="1600"/>
              <a:t> психофизиологические </a:t>
            </a:r>
          </a:p>
          <a:p>
            <a:pPr algn="ctr"/>
            <a:r>
              <a:rPr lang="ru-RU" sz="1600"/>
              <a:t>особенности</a:t>
            </a:r>
          </a:p>
          <a:p>
            <a:pPr algn="ctr">
              <a:buFontTx/>
              <a:buChar char="•"/>
            </a:pPr>
            <a:r>
              <a:rPr lang="ru-RU"/>
              <a:t> навыки</a:t>
            </a:r>
          </a:p>
          <a:p>
            <a:pPr algn="ctr">
              <a:buFontTx/>
              <a:buChar char="•"/>
            </a:pPr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>
            <a:off x="3348038" y="4581525"/>
            <a:ext cx="2447925" cy="1944688"/>
          </a:xfrm>
          <a:prstGeom prst="hexagon">
            <a:avLst>
              <a:gd name="adj" fmla="val 31469"/>
              <a:gd name="vf" fmla="val 115470"/>
            </a:avLst>
          </a:prstGeom>
          <a:solidFill>
            <a:srgbClr val="57B2B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НАДО</a:t>
            </a:r>
            <a:r>
              <a:rPr lang="ru-RU" sz="1600"/>
              <a:t> ли</a:t>
            </a:r>
          </a:p>
          <a:p>
            <a:pPr algn="ctr"/>
            <a:r>
              <a:rPr lang="ru-RU" sz="1600"/>
              <a:t>выбирать  эту</a:t>
            </a:r>
          </a:p>
          <a:p>
            <a:pPr algn="ctr"/>
            <a:r>
              <a:rPr lang="ru-RU" sz="1600"/>
              <a:t> профессию?</a:t>
            </a:r>
          </a:p>
          <a:p>
            <a:pPr algn="ctr">
              <a:buFontTx/>
              <a:buChar char="•"/>
            </a:pPr>
            <a:r>
              <a:rPr lang="ru-RU" sz="1600"/>
              <a:t> есть ли на нее спрос</a:t>
            </a:r>
          </a:p>
          <a:p>
            <a:pPr algn="ctr"/>
            <a:r>
              <a:rPr lang="ru-RU" sz="1600"/>
              <a:t>на рынке труда?</a:t>
            </a:r>
          </a:p>
          <a:p>
            <a:pPr algn="ctr">
              <a:buFontTx/>
              <a:buChar char="•"/>
            </a:pPr>
            <a:endParaRPr lang="ru-RU" sz="1600"/>
          </a:p>
        </p:txBody>
      </p:sp>
      <p:sp>
        <p:nvSpPr>
          <p:cNvPr id="3083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101013" y="5949950"/>
            <a:ext cx="792162" cy="7207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352928" cy="143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Формула выбора профессии: </a:t>
            </a:r>
            <a:r>
              <a:rPr lang="ru-RU" sz="4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ХОЧУ+ </a:t>
            </a:r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МОГУ + </a:t>
            </a:r>
            <a:r>
              <a:rPr lang="ru-RU" sz="4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НАДО  </a:t>
            </a:r>
            <a:endParaRPr lang="ru-RU" sz="4400" dirty="0">
              <a:effectLst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Пути, которые мы выбираем</a:t>
            </a:r>
          </a:p>
        </p:txBody>
      </p:sp>
      <p:pic>
        <p:nvPicPr>
          <p:cNvPr id="4" name="Объект 3" descr="профессия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89093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259995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spcAft>
                <a:spcPts val="0"/>
              </a:spcAft>
            </a:pPr>
            <a:endParaRPr lang="ru-RU" i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ru-RU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ru-RU" i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ru-RU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ru-RU" i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ru-RU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 себе работу по душе, тогда тебе не придется работать ни одного дня в жизни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                             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Конфуций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364514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857</Words>
  <Application>Microsoft Office PowerPoint</Application>
  <PresentationFormat>Экран (4:3)</PresentationFormat>
  <Paragraphs>230</Paragraphs>
  <Slides>62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Georgia</vt:lpstr>
      <vt:lpstr>Impact</vt:lpstr>
      <vt:lpstr>Times New Roman</vt:lpstr>
      <vt:lpstr>Оформление по умолчанию</vt:lpstr>
      <vt:lpstr>МБОУ СОШ с. Афанасьево Измалковского района</vt:lpstr>
      <vt:lpstr>12 апреля День космонавтики</vt:lpstr>
      <vt:lpstr>2017 год  Год экологии в России</vt:lpstr>
      <vt:lpstr>Моя будущая профессия</vt:lpstr>
      <vt:lpstr>План выступления</vt:lpstr>
      <vt:lpstr>Тестирование </vt:lpstr>
      <vt:lpstr>Результаты тестирования</vt:lpstr>
      <vt:lpstr>Презентация PowerPoint</vt:lpstr>
      <vt:lpstr>Пути, которые мы выбираем</vt:lpstr>
      <vt:lpstr>Презентация PowerPoint</vt:lpstr>
      <vt:lpstr>АКТУАРИЙ</vt:lpstr>
      <vt:lpstr>АНАЛИТИК</vt:lpstr>
      <vt:lpstr>АНДЕРРАЙТЕР</vt:lpstr>
      <vt:lpstr>АУДИТОР</vt:lpstr>
      <vt:lpstr>АУДИТОР ВЕБ-САЙТОВ</vt:lpstr>
      <vt:lpstr>БАЙЕР</vt:lpstr>
      <vt:lpstr>БРЕНД-МЕНЕДЖЕР</vt:lpstr>
      <vt:lpstr>ВЕБ-САДОВНИК</vt:lpstr>
      <vt:lpstr>ГРИНКИПЕР</vt:lpstr>
      <vt:lpstr>ДЕВЕЛОПЕР</vt:lpstr>
      <vt:lpstr>ДЕКЛАРАНТ</vt:lpstr>
      <vt:lpstr>ДЖОББЕР</vt:lpstr>
      <vt:lpstr>ДИЛЕР</vt:lpstr>
      <vt:lpstr>ДИСТРИБЬЮТОР</vt:lpstr>
      <vt:lpstr>ИМИДЖМЕЙКЕР</vt:lpstr>
      <vt:lpstr>ИНДЕНТ-АГЕНТ</vt:lpstr>
      <vt:lpstr>КОМЬЮНИТИ-МЕНЕДЖЕР</vt:lpstr>
      <vt:lpstr>КОПИРАЙТЕР</vt:lpstr>
      <vt:lpstr>КОУЧЕР</vt:lpstr>
      <vt:lpstr>КОРОБЕЙНИК</vt:lpstr>
      <vt:lpstr>ЛАЙФ-КОУЧ</vt:lpstr>
      <vt:lpstr>ЛОГИСТИК</vt:lpstr>
      <vt:lpstr>МЕДИА-БАЙЕР</vt:lpstr>
      <vt:lpstr>МЕДИА-ПЛАННЕР</vt:lpstr>
      <vt:lpstr>МАРКЕТОЛОГ</vt:lpstr>
      <vt:lpstr>МАРКШЕЙДЕР</vt:lpstr>
      <vt:lpstr>МЕНЕДЖЕР</vt:lpstr>
      <vt:lpstr>МЕРЧЕНДАЙЗЕР</vt:lpstr>
      <vt:lpstr>ОТЕЛЬЕР</vt:lpstr>
      <vt:lpstr>ПЕЙДЖМЕЙКЕР</vt:lpstr>
      <vt:lpstr>ПАСТИЖЕР</vt:lpstr>
      <vt:lpstr>ПРОКУРИСТ</vt:lpstr>
      <vt:lpstr>PR-МЕНЕДЖЕР</vt:lpstr>
      <vt:lpstr>ПРОМОУТЕР</vt:lpstr>
      <vt:lpstr>ПИТ-БОСС</vt:lpstr>
      <vt:lpstr>РЕЙДЕР</vt:lpstr>
      <vt:lpstr>РЕКРУТЕР</vt:lpstr>
      <vt:lpstr>РЕЦЕПШИОНИСТ</vt:lpstr>
      <vt:lpstr>РИЭЛТЕР</vt:lpstr>
      <vt:lpstr>САУНДДИЗАЙНЕР</vt:lpstr>
      <vt:lpstr>СЕЙЛЗМЕН</vt:lpstr>
      <vt:lpstr>СЕЙЛЗМЕНЕДЖЕР</vt:lpstr>
      <vt:lpstr>СИСТЕМНЫЙ ИНТЕГРАТОР</vt:lpstr>
      <vt:lpstr>СКАЛЬПЕР</vt:lpstr>
      <vt:lpstr>СПИЧРАЙТЕР</vt:lpstr>
      <vt:lpstr>СТРИНГЕР</vt:lpstr>
      <vt:lpstr>СУПЕРВАЙЗЕР</vt:lpstr>
      <vt:lpstr>ТИТЕСТЕР</vt:lpstr>
      <vt:lpstr>ТРЕЙДЕР</vt:lpstr>
      <vt:lpstr>ХЕД-ХАНТЕР</vt:lpstr>
      <vt:lpstr>ШОПЕР</vt:lpstr>
      <vt:lpstr>Я надеюсь, что в будущем…</vt:lpstr>
    </vt:vector>
  </TitlesOfParts>
  <Company>ПРоф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124</dc:creator>
  <cp:lastModifiedBy>Olga</cp:lastModifiedBy>
  <cp:revision>21</cp:revision>
  <dcterms:created xsi:type="dcterms:W3CDTF">2009-09-14T04:48:38Z</dcterms:created>
  <dcterms:modified xsi:type="dcterms:W3CDTF">2017-06-25T19:28:45Z</dcterms:modified>
</cp:coreProperties>
</file>